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7"/>
  </p:notesMasterIdLst>
  <p:sldIdLst>
    <p:sldId id="355" r:id="rId4"/>
    <p:sldId id="261" r:id="rId5"/>
    <p:sldId id="264" r:id="rId6"/>
    <p:sldId id="284" r:id="rId7"/>
    <p:sldId id="362" r:id="rId8"/>
    <p:sldId id="363" r:id="rId9"/>
    <p:sldId id="364" r:id="rId10"/>
    <p:sldId id="365" r:id="rId11"/>
    <p:sldId id="366" r:id="rId12"/>
    <p:sldId id="367" r:id="rId13"/>
    <p:sldId id="368" r:id="rId14"/>
    <p:sldId id="299" r:id="rId15"/>
    <p:sldId id="26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6" r:id="rId19"/>
    <p:sldLayoutId id="2147483687"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PENGEKANGAN DOSA</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Sarana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Mengekang</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Rasio</a:t>
            </a:r>
            <a:r>
              <a:rPr lang="en-US" altLang="ko-KR" sz="2000" b="1" dirty="0">
                <a:latin typeface="Arial Narrow" panose="020B0606020202030204" pitchFamily="34" charset="0"/>
              </a:rPr>
              <a:t> , </a:t>
            </a:r>
            <a:r>
              <a:rPr lang="en-US" altLang="ko-KR" sz="2000" b="1" dirty="0" err="1">
                <a:latin typeface="Arial Narrow" panose="020B0606020202030204" pitchFamily="34" charset="0"/>
              </a:rPr>
              <a:t>Kehendak</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Hati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Nurani</a:t>
            </a:r>
            <a:endParaRPr lang="en-US" altLang="ko-KR" sz="2000" b="1" dirty="0">
              <a:latin typeface="Arial Narrow" panose="020B0606020202030204" pitchFamily="34" charset="0"/>
            </a:endParaRPr>
          </a:p>
        </p:txBody>
      </p:sp>
      <p:sp>
        <p:nvSpPr>
          <p:cNvPr id="18" name="TextBox 17"/>
          <p:cNvSpPr txBox="1"/>
          <p:nvPr/>
        </p:nvSpPr>
        <p:spPr>
          <a:xfrm>
            <a:off x="2483768" y="1599041"/>
            <a:ext cx="6120680" cy="5155257"/>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b="1" dirty="0" err="1">
                <a:solidFill>
                  <a:prstClr val="black"/>
                </a:solidFill>
                <a:latin typeface="Arial Narrow" panose="020B0606020202030204" pitchFamily="34" charset="0"/>
                <a:cs typeface="Arial" charset="0"/>
              </a:rPr>
              <a:t>Rasio</a:t>
            </a:r>
            <a:r>
              <a:rPr lang="en-US" b="1" dirty="0">
                <a:solidFill>
                  <a:prstClr val="black"/>
                </a:solidFill>
                <a:latin typeface="Arial Narrow" panose="020B0606020202030204" pitchFamily="34" charset="0"/>
                <a:cs typeface="Arial" charset="0"/>
              </a:rPr>
              <a:t> </a:t>
            </a:r>
            <a:r>
              <a:rPr lang="en-US" b="1" dirty="0" err="1">
                <a:solidFill>
                  <a:prstClr val="black"/>
                </a:solidFill>
                <a:latin typeface="Arial Narrow" panose="020B0606020202030204" pitchFamily="34" charset="0"/>
                <a:cs typeface="Arial" charset="0"/>
              </a:rPr>
              <a:t>dan</a:t>
            </a:r>
            <a:r>
              <a:rPr lang="en-US" b="1" dirty="0">
                <a:solidFill>
                  <a:prstClr val="black"/>
                </a:solidFill>
                <a:latin typeface="Arial Narrow" panose="020B0606020202030204" pitchFamily="34" charset="0"/>
                <a:cs typeface="Arial" charset="0"/>
              </a:rPr>
              <a:t> </a:t>
            </a:r>
            <a:r>
              <a:rPr lang="en-US" b="1" dirty="0" err="1">
                <a:solidFill>
                  <a:prstClr val="black"/>
                </a:solidFill>
                <a:latin typeface="Arial Narrow" panose="020B0606020202030204" pitchFamily="34" charset="0"/>
                <a:cs typeface="Arial" charset="0"/>
              </a:rPr>
              <a:t>Kehendak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dimampukan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mengekang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mempraktikkan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kebajikan-kebajikan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tertentu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Meskipun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sejumlah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kebenaran</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gambaran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harus</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dinilai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memadai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setidaknya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karena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alasan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Pertama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gambaran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terlalu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individualistis</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dosa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lebih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banyak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dikekang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melalui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tekanan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sosial</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daripada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melalui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penalaran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seseorang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Kedua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seperti</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tunjukkan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sebelumnya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sering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memakai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rasio</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justru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membenarkan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kesalahan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ingin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lakukan</a:t>
            </a:r>
            <a:r>
              <a:rPr lang="en-US" sz="1600" dirty="0">
                <a:solidFill>
                  <a:prstClr val="black"/>
                </a:solidFill>
                <a:latin typeface="Arial Narrow" panose="020B0606020202030204" pitchFamily="34" charset="0"/>
                <a:cs typeface="Arial" charset="0"/>
              </a:rPr>
              <a:t>, proses yang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para </a:t>
            </a:r>
            <a:r>
              <a:rPr lang="en-US" sz="1600" dirty="0" err="1">
                <a:solidFill>
                  <a:prstClr val="black"/>
                </a:solidFill>
                <a:latin typeface="Arial Narrow" panose="020B0606020202030204" pitchFamily="34" charset="0"/>
                <a:cs typeface="Arial" charset="0"/>
              </a:rPr>
              <a:t>psikolog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dinamakan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rasionalisasi</a:t>
            </a:r>
            <a:r>
              <a:rPr lang="en-US" sz="16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600" b="1" dirty="0" err="1">
                <a:solidFill>
                  <a:prstClr val="black"/>
                </a:solidFill>
                <a:latin typeface="Arial Narrow" panose="020B0606020202030204" pitchFamily="34" charset="0"/>
                <a:cs typeface="Arial" charset="0"/>
              </a:rPr>
              <a:t>H</a:t>
            </a:r>
            <a:r>
              <a:rPr lang="en-US" b="1" dirty="0" err="1">
                <a:solidFill>
                  <a:prstClr val="black"/>
                </a:solidFill>
                <a:latin typeface="Arial Narrow" panose="020B0606020202030204" pitchFamily="34" charset="0"/>
                <a:cs typeface="Arial" charset="0"/>
              </a:rPr>
              <a:t>ati</a:t>
            </a:r>
            <a:r>
              <a:rPr lang="en-US" b="1" dirty="0">
                <a:solidFill>
                  <a:prstClr val="black"/>
                </a:solidFill>
                <a:latin typeface="Arial Narrow" panose="020B0606020202030204" pitchFamily="34" charset="0"/>
                <a:cs typeface="Arial" charset="0"/>
              </a:rPr>
              <a:t> </a:t>
            </a:r>
            <a:r>
              <a:rPr lang="en-US" b="1" dirty="0" err="1">
                <a:solidFill>
                  <a:prstClr val="black"/>
                </a:solidFill>
                <a:latin typeface="Arial Narrow" panose="020B0606020202030204" pitchFamily="34" charset="0"/>
                <a:cs typeface="Arial" charset="0"/>
              </a:rPr>
              <a:t>nurani</a:t>
            </a:r>
            <a:r>
              <a:rPr lang="en-US" b="1"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setiap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(Rm.2:14-15). </a:t>
            </a:r>
            <a:r>
              <a:rPr lang="en-US" sz="1600" dirty="0" err="1">
                <a:solidFill>
                  <a:prstClr val="black"/>
                </a:solidFill>
                <a:latin typeface="Arial Narrow" panose="020B0606020202030204" pitchFamily="34" charset="0"/>
                <a:cs typeface="Arial" charset="0"/>
              </a:rPr>
              <a:t>Bangsa</a:t>
            </a:r>
            <a:r>
              <a:rPr lang="en-US" sz="1600" dirty="0">
                <a:solidFill>
                  <a:prstClr val="black"/>
                </a:solidFill>
                <a:latin typeface="Arial Narrow" panose="020B0606020202030204" pitchFamily="34" charset="0"/>
                <a:cs typeface="Arial" charset="0"/>
              </a:rPr>
              <a:t> lain </a:t>
            </a:r>
            <a:r>
              <a:rPr lang="en-US" sz="1600" dirty="0" err="1">
                <a:solidFill>
                  <a:prstClr val="black"/>
                </a:solidFill>
                <a:latin typeface="Arial Narrow" panose="020B0606020202030204" pitchFamily="34" charset="0"/>
                <a:cs typeface="Arial" charset="0"/>
              </a:rPr>
              <a:t>melakukan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hal-hal</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dituntut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Taurat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Mereka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melakukan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apa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dituntut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Taurat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Mereka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melakukan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hal-hal</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dituntut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Taurat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dorongan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sendiri</a:t>
            </a:r>
            <a:r>
              <a:rPr lang="en-US" sz="1600" dirty="0">
                <a:solidFill>
                  <a:prstClr val="black"/>
                </a:solidFill>
                <a:latin typeface="Arial Narrow" panose="020B0606020202030204" pitchFamily="34" charset="0"/>
                <a:cs typeface="Arial" charset="0"/>
              </a:rPr>
              <a:t>. Oleh </a:t>
            </a:r>
            <a:r>
              <a:rPr lang="en-US" sz="1600" dirty="0" err="1">
                <a:solidFill>
                  <a:prstClr val="black"/>
                </a:solidFill>
                <a:latin typeface="Arial Narrow" panose="020B0606020202030204" pitchFamily="34" charset="0"/>
                <a:cs typeface="Arial" charset="0"/>
              </a:rPr>
              <a:t>karena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apa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mampu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dilakukan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bangsa</a:t>
            </a:r>
            <a:r>
              <a:rPr lang="en-US" sz="1600" dirty="0">
                <a:solidFill>
                  <a:prstClr val="black"/>
                </a:solidFill>
                <a:latin typeface="Arial Narrow" panose="020B0606020202030204" pitchFamily="34" charset="0"/>
                <a:cs typeface="Arial" charset="0"/>
              </a:rPr>
              <a:t> lain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dorongan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sendiri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pasti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mencakup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kemungkinan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ketaatan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sejati</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mereka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Taurat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pasti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menunjuk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suatu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ketaatan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dimotivasi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kasih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kepada</a:t>
            </a:r>
            <a:r>
              <a:rPr lang="en-US" sz="1600" dirty="0">
                <a:solidFill>
                  <a:prstClr val="black"/>
                </a:solidFill>
                <a:latin typeface="Arial Narrow" panose="020B0606020202030204" pitchFamily="34" charset="0"/>
                <a:cs typeface="Arial" charset="0"/>
              </a:rPr>
              <a:t> Allah, </a:t>
            </a:r>
            <a:r>
              <a:rPr lang="en-US" sz="1600" dirty="0" err="1">
                <a:solidFill>
                  <a:prstClr val="black"/>
                </a:solidFill>
                <a:latin typeface="Arial Narrow" panose="020B0606020202030204" pitchFamily="34" charset="0"/>
                <a:cs typeface="Arial" charset="0"/>
              </a:rPr>
              <a:t>yaitu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sekadar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keselarasan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lahiriah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terhadap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bagian-bagian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Taurat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tertentu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apakah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dinyatakan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wahyu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umum</a:t>
            </a:r>
            <a:r>
              <a:rPr lang="en-US" sz="1600" dirty="0">
                <a:solidFill>
                  <a:prstClr val="black"/>
                </a:solidFill>
                <a:latin typeface="Arial Narrow" panose="020B0606020202030204" pitchFamily="34" charset="0"/>
                <a:cs typeface="Arial" charset="0"/>
              </a:rPr>
              <a:t> Allah, yang </a:t>
            </a:r>
            <a:r>
              <a:rPr lang="en-US" sz="1600" dirty="0" err="1">
                <a:solidFill>
                  <a:prstClr val="black"/>
                </a:solidFill>
                <a:latin typeface="Arial Narrow" panose="020B0606020202030204" pitchFamily="34" charset="0"/>
                <a:cs typeface="Arial" charset="0"/>
              </a:rPr>
              <a:t>mengajarkan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bahkan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kepada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bangsa-bangsa</a:t>
            </a:r>
            <a:r>
              <a:rPr lang="en-US" sz="1600" dirty="0">
                <a:solidFill>
                  <a:prstClr val="black"/>
                </a:solidFill>
                <a:latin typeface="Arial Narrow" panose="020B0606020202030204" pitchFamily="34" charset="0"/>
                <a:cs typeface="Arial" charset="0"/>
              </a:rPr>
              <a:t> lain </a:t>
            </a:r>
            <a:r>
              <a:rPr lang="en-US" sz="1600" dirty="0" err="1">
                <a:solidFill>
                  <a:prstClr val="black"/>
                </a:solidFill>
                <a:latin typeface="Arial Narrow" panose="020B0606020202030204" pitchFamily="34" charset="0"/>
                <a:cs typeface="Arial" charset="0"/>
              </a:rPr>
              <a:t>bahwa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perbedaan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benar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yang salah, </a:t>
            </a:r>
            <a:r>
              <a:rPr lang="en-US" sz="1600" dirty="0" err="1">
                <a:solidFill>
                  <a:prstClr val="black"/>
                </a:solidFill>
                <a:latin typeface="Arial Narrow" panose="020B0606020202030204" pitchFamily="34" charset="0"/>
                <a:cs typeface="Arial" charset="0"/>
              </a:rPr>
              <a:t>bahwa</a:t>
            </a:r>
            <a:r>
              <a:rPr lang="en-US" sz="1600" dirty="0">
                <a:solidFill>
                  <a:prstClr val="black"/>
                </a:solidFill>
                <a:latin typeface="Arial Narrow" panose="020B0606020202030204" pitchFamily="34" charset="0"/>
                <a:cs typeface="Arial" charset="0"/>
              </a:rPr>
              <a:t> yang salah </a:t>
            </a:r>
            <a:r>
              <a:rPr lang="en-US" sz="1600" dirty="0" err="1">
                <a:solidFill>
                  <a:prstClr val="black"/>
                </a:solidFill>
                <a:latin typeface="Arial Narrow" panose="020B0606020202030204" pitchFamily="34" charset="0"/>
                <a:cs typeface="Arial" charset="0"/>
              </a:rPr>
              <a:t>harus</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dihukum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benar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imbalan</a:t>
            </a:r>
            <a:r>
              <a:rPr lang="en-US" sz="1600" dirty="0">
                <a:solidFill>
                  <a:prstClr val="black"/>
                </a:solidFill>
                <a:latin typeface="Arial Narrow" panose="020B0606020202030204" pitchFamily="34" charset="0"/>
                <a:cs typeface="Arial" charset="0"/>
              </a:rPr>
              <a:t>.</a:t>
            </a:r>
          </a:p>
        </p:txBody>
      </p:sp>
    </p:spTree>
    <p:extLst>
      <p:ext uri="{BB962C8B-B14F-4D97-AF65-F5344CB8AC3E}">
        <p14:creationId xmlns:p14="http://schemas.microsoft.com/office/powerpoint/2010/main" val="119036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Sarana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Mengekang</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Rasio</a:t>
            </a:r>
            <a:r>
              <a:rPr lang="en-US" altLang="ko-KR" sz="2000" b="1" dirty="0">
                <a:latin typeface="Arial Narrow" panose="020B0606020202030204" pitchFamily="34" charset="0"/>
              </a:rPr>
              <a:t> , </a:t>
            </a:r>
            <a:r>
              <a:rPr lang="en-US" altLang="ko-KR" sz="2000" b="1" dirty="0" err="1">
                <a:latin typeface="Arial Narrow" panose="020B0606020202030204" pitchFamily="34" charset="0"/>
              </a:rPr>
              <a:t>Kehendak</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Hati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Nurani</a:t>
            </a:r>
            <a:endParaRPr lang="en-US" altLang="ko-KR" sz="2000" b="1" dirty="0">
              <a:latin typeface="Arial Narrow" panose="020B0606020202030204" pitchFamily="34" charset="0"/>
            </a:endParaRPr>
          </a:p>
        </p:txBody>
      </p:sp>
      <p:sp>
        <p:nvSpPr>
          <p:cNvPr id="18" name="TextBox 17"/>
          <p:cNvSpPr txBox="1"/>
          <p:nvPr/>
        </p:nvSpPr>
        <p:spPr>
          <a:xfrm>
            <a:off x="2483768" y="1606734"/>
            <a:ext cx="6120680" cy="5139869"/>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sz="1600" b="1">
                <a:solidFill>
                  <a:prstClr val="black"/>
                </a:solidFill>
                <a:latin typeface="Arial Narrow" panose="020B0606020202030204" pitchFamily="34" charset="0"/>
                <a:cs typeface="Arial" charset="0"/>
              </a:rPr>
              <a:t>The Canons </a:t>
            </a:r>
            <a:r>
              <a:rPr lang="en-US" sz="1600" b="1" dirty="0">
                <a:solidFill>
                  <a:prstClr val="black"/>
                </a:solidFill>
                <a:latin typeface="Arial Narrow" panose="020B0606020202030204" pitchFamily="34" charset="0"/>
                <a:cs typeface="Arial" charset="0"/>
              </a:rPr>
              <a:t>of  Dort ( 1618- 1619)</a:t>
            </a:r>
            <a:r>
              <a:rPr lang="en-US" sz="16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mengakui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pengekangan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dosa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melalui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alamiah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ini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tersedia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bagi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semua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manusia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Manusia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setelah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kejatuhan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tetap</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memiliki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suatu</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alamiah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tertentu</a:t>
            </a:r>
            <a:r>
              <a:rPr lang="en-US" sz="1500" dirty="0">
                <a:solidFill>
                  <a:prstClr val="black"/>
                </a:solidFill>
                <a:latin typeface="Arial Narrow" panose="020B0606020202030204" pitchFamily="34" charset="0"/>
                <a:cs typeface="Arial" charset="0"/>
              </a:rPr>
              <a:t> [lumen </a:t>
            </a:r>
            <a:r>
              <a:rPr lang="en-US" sz="1500" dirty="0" err="1">
                <a:solidFill>
                  <a:prstClr val="black"/>
                </a:solidFill>
                <a:latin typeface="Arial Narrow" panose="020B0606020202030204" pitchFamily="34" charset="0"/>
                <a:cs typeface="Arial" charset="0"/>
              </a:rPr>
              <a:t>aliquod</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naturae</a:t>
            </a:r>
            <a:r>
              <a:rPr lang="en-US" sz="1500" dirty="0">
                <a:solidFill>
                  <a:prstClr val="black"/>
                </a:solidFill>
                <a:latin typeface="Arial Narrow" panose="020B0606020202030204" pitchFamily="34" charset="0"/>
                <a:cs typeface="Arial" charset="0"/>
              </a:rPr>
              <a:t>] yang </a:t>
            </a:r>
            <a:r>
              <a:rPr lang="en-US" sz="1500" dirty="0" err="1">
                <a:solidFill>
                  <a:prstClr val="black"/>
                </a:solidFill>
                <a:latin typeface="Arial Narrow" panose="020B0606020202030204" pitchFamily="34" charset="0"/>
                <a:cs typeface="Arial" charset="0"/>
              </a:rPr>
              <a:t>memampukan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untuk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tetap</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memiliki</a:t>
            </a:r>
            <a:r>
              <a:rPr lang="en-US" sz="1500" dirty="0">
                <a:solidFill>
                  <a:prstClr val="black"/>
                </a:solidFill>
                <a:latin typeface="Arial Narrow" panose="020B0606020202030204" pitchFamily="34" charset="0"/>
                <a:cs typeface="Arial" charset="0"/>
              </a:rPr>
              <a:t> ide-ide </a:t>
            </a:r>
            <a:r>
              <a:rPr lang="en-US" sz="1500" dirty="0" err="1">
                <a:solidFill>
                  <a:prstClr val="black"/>
                </a:solidFill>
                <a:latin typeface="Arial Narrow" panose="020B0606020202030204" pitchFamily="34" charset="0"/>
                <a:cs typeface="Arial" charset="0"/>
              </a:rPr>
              <a:t>tertentu</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akan</a:t>
            </a:r>
            <a:r>
              <a:rPr lang="en-US" sz="1500" dirty="0">
                <a:solidFill>
                  <a:prstClr val="black"/>
                </a:solidFill>
                <a:latin typeface="Arial Narrow" panose="020B0606020202030204" pitchFamily="34" charset="0"/>
                <a:cs typeface="Arial" charset="0"/>
              </a:rPr>
              <a:t> Allah [</a:t>
            </a:r>
            <a:r>
              <a:rPr lang="en-US" sz="1500" dirty="0" err="1">
                <a:solidFill>
                  <a:prstClr val="black"/>
                </a:solidFill>
                <a:latin typeface="Arial Narrow" panose="020B0606020202030204" pitchFamily="34" charset="0"/>
                <a:cs typeface="Arial" charset="0"/>
              </a:rPr>
              <a:t>notitias</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quasdam</a:t>
            </a:r>
            <a:r>
              <a:rPr lang="en-US" sz="1500" dirty="0">
                <a:solidFill>
                  <a:prstClr val="black"/>
                </a:solidFill>
                <a:latin typeface="Arial Narrow" panose="020B0606020202030204" pitchFamily="34" charset="0"/>
                <a:cs typeface="Arial" charset="0"/>
              </a:rPr>
              <a:t> de Deo], </a:t>
            </a:r>
            <a:r>
              <a:rPr lang="en-US" sz="1500" dirty="0" err="1">
                <a:solidFill>
                  <a:prstClr val="black"/>
                </a:solidFill>
                <a:latin typeface="Arial Narrow" panose="020B0606020202030204" pitchFamily="34" charset="0"/>
                <a:cs typeface="Arial" charset="0"/>
              </a:rPr>
              <a:t>akan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perkara-perkara</a:t>
            </a:r>
            <a:r>
              <a:rPr lang="en-US" sz="1500" dirty="0">
                <a:solidFill>
                  <a:prstClr val="black"/>
                </a:solidFill>
                <a:latin typeface="Arial Narrow" panose="020B0606020202030204" pitchFamily="34" charset="0"/>
                <a:cs typeface="Arial" charset="0"/>
              </a:rPr>
              <a:t> natural, </a:t>
            </a:r>
            <a:r>
              <a:rPr lang="en-US" sz="1500" dirty="0" err="1">
                <a:solidFill>
                  <a:prstClr val="black"/>
                </a:solidFill>
                <a:latin typeface="Arial Narrow" panose="020B0606020202030204" pitchFamily="34" charset="0"/>
                <a:cs typeface="Arial" charset="0"/>
              </a:rPr>
              <a:t>akan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pembedaan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antara</a:t>
            </a:r>
            <a:r>
              <a:rPr lang="en-US" sz="1500" dirty="0">
                <a:solidFill>
                  <a:prstClr val="black"/>
                </a:solidFill>
                <a:latin typeface="Arial Narrow" panose="020B0606020202030204" pitchFamily="34" charset="0"/>
                <a:cs typeface="Arial" charset="0"/>
              </a:rPr>
              <a:t> yang </a:t>
            </a:r>
            <a:r>
              <a:rPr lang="en-US" sz="1500" dirty="0" err="1">
                <a:solidFill>
                  <a:prstClr val="black"/>
                </a:solidFill>
                <a:latin typeface="Arial Narrow" panose="020B0606020202030204" pitchFamily="34" charset="0"/>
                <a:cs typeface="Arial" charset="0"/>
              </a:rPr>
              <a:t>apa</a:t>
            </a:r>
            <a:r>
              <a:rPr lang="en-US" sz="1500" dirty="0">
                <a:solidFill>
                  <a:prstClr val="black"/>
                </a:solidFill>
                <a:latin typeface="Arial Narrow" panose="020B0606020202030204" pitchFamily="34" charset="0"/>
                <a:cs typeface="Arial" charset="0"/>
              </a:rPr>
              <a:t> yang </a:t>
            </a:r>
            <a:r>
              <a:rPr lang="en-US" sz="1500" dirty="0" err="1">
                <a:solidFill>
                  <a:prstClr val="black"/>
                </a:solidFill>
                <a:latin typeface="Arial Narrow" panose="020B0606020202030204" pitchFamily="34" charset="0"/>
                <a:cs typeface="Arial" charset="0"/>
              </a:rPr>
              <a:t>terhormat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yang </a:t>
            </a:r>
            <a:r>
              <a:rPr lang="en-US" sz="1500" dirty="0" err="1">
                <a:solidFill>
                  <a:prstClr val="black"/>
                </a:solidFill>
                <a:latin typeface="Arial Narrow" panose="020B0606020202030204" pitchFamily="34" charset="0"/>
                <a:cs typeface="Arial" charset="0"/>
              </a:rPr>
              <a:t>tercela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yang </a:t>
            </a:r>
            <a:r>
              <a:rPr lang="en-US" sz="1500" dirty="0" err="1">
                <a:solidFill>
                  <a:prstClr val="black"/>
                </a:solidFill>
                <a:latin typeface="Arial Narrow" panose="020B0606020202030204" pitchFamily="34" charset="0"/>
                <a:cs typeface="Arial" charset="0"/>
              </a:rPr>
              <a:t>memampukan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untuk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menunjukkan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semangat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bagi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kebajikan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disiplin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lahiriah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atiquod</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virtutis</a:t>
            </a:r>
            <a:r>
              <a:rPr lang="en-US" sz="1500" dirty="0">
                <a:solidFill>
                  <a:prstClr val="black"/>
                </a:solidFill>
                <a:latin typeface="Arial Narrow" panose="020B0606020202030204" pitchFamily="34" charset="0"/>
                <a:cs typeface="Arial" charset="0"/>
              </a:rPr>
              <a:t> ac </a:t>
            </a:r>
            <a:r>
              <a:rPr lang="en-US" sz="1500" dirty="0" err="1">
                <a:solidFill>
                  <a:prstClr val="black"/>
                </a:solidFill>
                <a:latin typeface="Arial Narrow" panose="020B0606020202030204" pitchFamily="34" charset="0"/>
                <a:cs typeface="Arial" charset="0"/>
              </a:rPr>
              <a:t>disciplinae</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externae</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stutlium</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ostendit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Tetapi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bukannya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memampukan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untuk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sampai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pada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pengetahuan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tentang</a:t>
            </a:r>
            <a:r>
              <a:rPr lang="en-US" sz="1500" dirty="0">
                <a:solidFill>
                  <a:prstClr val="black"/>
                </a:solidFill>
                <a:latin typeface="Arial Narrow" panose="020B0606020202030204" pitchFamily="34" charset="0"/>
                <a:cs typeface="Arial" charset="0"/>
              </a:rPr>
              <a:t> Allah yang </a:t>
            </a:r>
            <a:r>
              <a:rPr lang="en-US" sz="1500" dirty="0" err="1">
                <a:solidFill>
                  <a:prstClr val="black"/>
                </a:solidFill>
                <a:latin typeface="Arial Narrow" panose="020B0606020202030204" pitchFamily="34" charset="0"/>
                <a:cs typeface="Arial" charset="0"/>
              </a:rPr>
              <a:t>menyelamatkan</a:t>
            </a:r>
            <a:r>
              <a:rPr lang="en-US" sz="1500" dirty="0">
                <a:solidFill>
                  <a:prstClr val="black"/>
                </a:solidFill>
                <a:latin typeface="Arial Narrow" panose="020B0606020202030204" pitchFamily="34" charset="0"/>
                <a:cs typeface="Arial" charset="0"/>
              </a:rPr>
              <a:t> [ad </a:t>
            </a:r>
            <a:r>
              <a:rPr lang="en-US" sz="1500" dirty="0" err="1">
                <a:solidFill>
                  <a:prstClr val="black"/>
                </a:solidFill>
                <a:latin typeface="Arial Narrow" panose="020B0606020202030204" pitchFamily="34" charset="0"/>
                <a:cs typeface="Arial" charset="0"/>
              </a:rPr>
              <a:t>salutarem</a:t>
            </a:r>
            <a:r>
              <a:rPr lang="en-US" sz="1500" dirty="0">
                <a:solidFill>
                  <a:prstClr val="black"/>
                </a:solidFill>
                <a:latin typeface="Arial Narrow" panose="020B0606020202030204" pitchFamily="34" charset="0"/>
                <a:cs typeface="Arial" charset="0"/>
              </a:rPr>
              <a:t> Dei </a:t>
            </a:r>
            <a:r>
              <a:rPr lang="en-US" sz="1500" dirty="0" err="1">
                <a:solidFill>
                  <a:prstClr val="black"/>
                </a:solidFill>
                <a:latin typeface="Arial Narrow" panose="020B0606020202030204" pitchFamily="34" charset="0"/>
                <a:cs typeface="Arial" charset="0"/>
              </a:rPr>
              <a:t>cognitionent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bukannya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mempertobatkan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dirinya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kepada</a:t>
            </a:r>
            <a:r>
              <a:rPr lang="en-US" sz="1500" dirty="0">
                <a:solidFill>
                  <a:prstClr val="black"/>
                </a:solidFill>
                <a:latin typeface="Arial Narrow" panose="020B0606020202030204" pitchFamily="34" charset="0"/>
                <a:cs typeface="Arial" charset="0"/>
              </a:rPr>
              <a:t> Allah, </a:t>
            </a:r>
            <a:r>
              <a:rPr lang="en-US" sz="1500" dirty="0" err="1">
                <a:solidFill>
                  <a:prstClr val="black"/>
                </a:solidFill>
                <a:latin typeface="Arial Narrow" panose="020B0606020202030204" pitchFamily="34" charset="0"/>
                <a:cs typeface="Arial" charset="0"/>
              </a:rPr>
              <a:t>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bahkan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tidak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memakai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alam</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ini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secara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benar</a:t>
            </a:r>
            <a:r>
              <a:rPr lang="en-US" sz="1500" dirty="0">
                <a:solidFill>
                  <a:prstClr val="black"/>
                </a:solidFill>
                <a:latin typeface="Arial Narrow" panose="020B0606020202030204" pitchFamily="34" charset="0"/>
                <a:cs typeface="Arial" charset="0"/>
              </a:rPr>
              <a:t> di </a:t>
            </a:r>
            <a:r>
              <a:rPr lang="en-US" sz="1500" dirty="0" err="1">
                <a:solidFill>
                  <a:prstClr val="black"/>
                </a:solidFill>
                <a:latin typeface="Arial Narrow" panose="020B0606020202030204" pitchFamily="34" charset="0"/>
                <a:cs typeface="Arial" charset="0"/>
              </a:rPr>
              <a:t>dalam</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perkara-perkara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alamiah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kemasyarakatan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sebaliknya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sepenuhnya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mencemarinya</a:t>
            </a:r>
            <a:r>
              <a:rPr lang="en-US" sz="1500" dirty="0">
                <a:solidFill>
                  <a:prstClr val="black"/>
                </a:solidFill>
                <a:latin typeface="Arial Narrow" panose="020B0606020202030204" pitchFamily="34" charset="0"/>
                <a:cs typeface="Arial" charset="0"/>
              </a:rPr>
              <a:t> - </a:t>
            </a:r>
            <a:r>
              <a:rPr lang="en-US" sz="1500" dirty="0" err="1">
                <a:solidFill>
                  <a:prstClr val="black"/>
                </a:solidFill>
                <a:latin typeface="Arial Narrow" panose="020B0606020202030204" pitchFamily="34" charset="0"/>
                <a:cs typeface="Arial" charset="0"/>
              </a:rPr>
              <a:t>seperti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biasa</a:t>
            </a:r>
            <a:r>
              <a:rPr lang="en-US" sz="1500" dirty="0">
                <a:solidFill>
                  <a:prstClr val="black"/>
                </a:solidFill>
                <a:latin typeface="Arial Narrow" panose="020B0606020202030204" pitchFamily="34" charset="0"/>
                <a:cs typeface="Arial" charset="0"/>
              </a:rPr>
              <a:t> - </a:t>
            </a:r>
            <a:r>
              <a:rPr lang="en-US" sz="1500" dirty="0" err="1">
                <a:solidFill>
                  <a:prstClr val="black"/>
                </a:solidFill>
                <a:latin typeface="Arial Narrow" panose="020B0606020202030204" pitchFamily="34" charset="0"/>
                <a:cs typeface="Arial" charset="0"/>
              </a:rPr>
              <a:t>dengan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berbagai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cara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menindasnya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dalam</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ketidakbenaran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Dengan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melakukan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hal</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ini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membuat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dirinya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tak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dapat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berdalih</a:t>
            </a:r>
            <a:r>
              <a:rPr lang="en-US" sz="1500" dirty="0">
                <a:solidFill>
                  <a:prstClr val="black"/>
                </a:solidFill>
                <a:latin typeface="Arial Narrow" panose="020B0606020202030204" pitchFamily="34" charset="0"/>
                <a:cs typeface="Arial" charset="0"/>
              </a:rPr>
              <a:t> di </a:t>
            </a:r>
            <a:r>
              <a:rPr lang="en-US" sz="1500" dirty="0" err="1">
                <a:solidFill>
                  <a:prstClr val="black"/>
                </a:solidFill>
                <a:latin typeface="Arial Narrow" panose="020B0606020202030204" pitchFamily="34" charset="0"/>
                <a:cs typeface="Arial" charset="0"/>
              </a:rPr>
              <a:t>hadapan</a:t>
            </a:r>
            <a:r>
              <a:rPr lang="en-US" sz="1500" dirty="0">
                <a:solidFill>
                  <a:prstClr val="black"/>
                </a:solidFill>
                <a:latin typeface="Arial Narrow" panose="020B0606020202030204" pitchFamily="34" charset="0"/>
                <a:cs typeface="Arial" charset="0"/>
              </a:rPr>
              <a:t> Allah.</a:t>
            </a:r>
          </a:p>
          <a:p>
            <a:pPr marL="236538" indent="-236538" algn="just">
              <a:spcBef>
                <a:spcPts val="600"/>
              </a:spcBef>
              <a:buFont typeface="Wingdings" panose="05000000000000000000" pitchFamily="2" charset="2"/>
              <a:buChar char="§"/>
            </a:pPr>
            <a:r>
              <a:rPr lang="en-US" sz="1600" b="1" dirty="0">
                <a:solidFill>
                  <a:prstClr val="black"/>
                </a:solidFill>
                <a:latin typeface="Arial Narrow" panose="020B0606020202030204" pitchFamily="34" charset="0"/>
                <a:cs typeface="Arial" charset="0"/>
              </a:rPr>
              <a:t>Mede-</a:t>
            </a:r>
            <a:r>
              <a:rPr lang="en-US" sz="1600" b="1" dirty="0" err="1">
                <a:solidFill>
                  <a:prstClr val="black"/>
                </a:solidFill>
                <a:latin typeface="Arial Narrow" panose="020B0606020202030204" pitchFamily="34" charset="0"/>
                <a:cs typeface="Arial" charset="0"/>
              </a:rPr>
              <a:t>menselijkheid</a:t>
            </a:r>
            <a:r>
              <a:rPr lang="en-US" sz="16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adalah</a:t>
            </a:r>
            <a:r>
              <a:rPr lang="en-US" sz="1500" dirty="0">
                <a:solidFill>
                  <a:prstClr val="black"/>
                </a:solidFill>
                <a:latin typeface="Arial Narrow" panose="020B0606020202030204" pitchFamily="34" charset="0"/>
                <a:cs typeface="Arial" charset="0"/>
              </a:rPr>
              <a:t> "peri </a:t>
            </a:r>
            <a:r>
              <a:rPr lang="en-US" sz="1500" dirty="0" err="1">
                <a:solidFill>
                  <a:prstClr val="black"/>
                </a:solidFill>
                <a:latin typeface="Arial Narrow" panose="020B0606020202030204" pitchFamily="34" charset="0"/>
                <a:cs typeface="Arial" charset="0"/>
              </a:rPr>
              <a:t>kesesama-manusiaan</a:t>
            </a:r>
            <a:r>
              <a:rPr lang="en-US" sz="1500" dirty="0">
                <a:solidFill>
                  <a:prstClr val="black"/>
                </a:solidFill>
                <a:latin typeface="Arial Narrow" panose="020B0606020202030204" pitchFamily="34" charset="0"/>
                <a:cs typeface="Arial" charset="0"/>
              </a:rPr>
              <a:t> (fellow-human </a:t>
            </a:r>
            <a:r>
              <a:rPr lang="en-US" sz="1500" dirty="0" err="1">
                <a:solidFill>
                  <a:prstClr val="black"/>
                </a:solidFill>
                <a:latin typeface="Arial Narrow" panose="020B0606020202030204" pitchFamily="34" charset="0"/>
                <a:cs typeface="Arial" charset="0"/>
              </a:rPr>
              <a:t>beingness</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sebagai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hubungan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sosial</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Maksudnya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karena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manusia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tak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pernah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hidup</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terisolasi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tetapi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selalu</a:t>
            </a:r>
            <a:r>
              <a:rPr lang="en-US" sz="1500" dirty="0">
                <a:solidFill>
                  <a:prstClr val="black"/>
                </a:solidFill>
                <a:latin typeface="Arial Narrow" panose="020B0606020202030204" pitchFamily="34" charset="0"/>
                <a:cs typeface="Arial" charset="0"/>
              </a:rPr>
              <a:t> di </a:t>
            </a:r>
            <a:r>
              <a:rPr lang="en-US" sz="1500" dirty="0" err="1">
                <a:solidFill>
                  <a:prstClr val="black"/>
                </a:solidFill>
                <a:latin typeface="Arial Narrow" panose="020B0606020202030204" pitchFamily="34" charset="0"/>
                <a:cs typeface="Arial" charset="0"/>
              </a:rPr>
              <a:t>dalam</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kaitan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dengan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sesama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maka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dosanya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dikekang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melalui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keterkaitan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ini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Berkouwer</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memperingatkan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bahwa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keterkaitan</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sosial</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ini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tidak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selalu</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mencegah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kita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dari</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berbuat</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dosa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karena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seluruh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masyarakat</a:t>
            </a:r>
            <a:r>
              <a:rPr lang="en-US" sz="1500" dirty="0">
                <a:solidFill>
                  <a:prstClr val="black"/>
                </a:solidFill>
                <a:latin typeface="Arial Narrow" panose="020B0606020202030204" pitchFamily="34" charset="0"/>
                <a:cs typeface="Arial" charset="0"/>
              </a:rPr>
              <a:t> yang di </a:t>
            </a:r>
            <a:r>
              <a:rPr lang="en-US" sz="1500" dirty="0" err="1">
                <a:solidFill>
                  <a:prstClr val="black"/>
                </a:solidFill>
                <a:latin typeface="Arial Narrow" panose="020B0606020202030204" pitchFamily="34" charset="0"/>
                <a:cs typeface="Arial" charset="0"/>
              </a:rPr>
              <a:t>dalamnya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kita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hidup</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kadang</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bisa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begitu</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rusak</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sehingga</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berpengaruh</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negatif</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terhadap</a:t>
            </a:r>
            <a:r>
              <a:rPr lang="en-US" sz="1500" dirty="0">
                <a:solidFill>
                  <a:prstClr val="black"/>
                </a:solidFill>
                <a:latin typeface="Arial Narrow" panose="020B0606020202030204" pitchFamily="34" charset="0"/>
                <a:cs typeface="Arial" charset="0"/>
              </a:rPr>
              <a:t> </a:t>
            </a:r>
            <a:r>
              <a:rPr lang="en-US" sz="1500" dirty="0" err="1">
                <a:solidFill>
                  <a:prstClr val="black"/>
                </a:solidFill>
                <a:latin typeface="Arial Narrow" panose="020B0606020202030204" pitchFamily="34" charset="0"/>
                <a:cs typeface="Arial" charset="0"/>
              </a:rPr>
              <a:t>kita</a:t>
            </a:r>
            <a:r>
              <a:rPr lang="en-US" sz="1500" dirty="0">
                <a:solidFill>
                  <a:prstClr val="black"/>
                </a:solidFill>
                <a:latin typeface="Arial Narrow" panose="020B0606020202030204" pitchFamily="34" charset="0"/>
                <a:cs typeface="Arial" charset="0"/>
              </a:rPr>
              <a:t>.</a:t>
            </a:r>
          </a:p>
        </p:txBody>
      </p:sp>
    </p:spTree>
    <p:extLst>
      <p:ext uri="{BB962C8B-B14F-4D97-AF65-F5344CB8AC3E}">
        <p14:creationId xmlns:p14="http://schemas.microsoft.com/office/powerpoint/2010/main" val="12948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2246769"/>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Anthony A. </a:t>
            </a:r>
            <a:r>
              <a:rPr lang="en-US" sz="1400" dirty="0" err="1">
                <a:solidFill>
                  <a:schemeClr val="bg1"/>
                </a:solidFill>
                <a:latin typeface="Arial Narrow" panose="020B0606020202030204" pitchFamily="34" charset="0"/>
              </a:rPr>
              <a:t>Hoekema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Ciptaan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Menurut</a:t>
            </a:r>
            <a:r>
              <a:rPr lang="en-US" sz="1400" dirty="0">
                <a:solidFill>
                  <a:schemeClr val="bg1"/>
                </a:solidFill>
                <a:latin typeface="Arial Narrow" panose="020B0606020202030204" pitchFamily="34" charset="0"/>
              </a:rPr>
              <a:t> Gambar Allah (Surabaya: Momentum, 2003), Bab 8-10, hlm.171-261.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Louis Berkhof,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Sistematika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Doktrin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(Surabaya: Momentum, 2012), Bag.2, Bab 2-5 hlm.99-171.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Millard J. Erickson,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Kristen Volume 2, (</a:t>
            </a:r>
            <a:r>
              <a:rPr lang="en-US" sz="1400" dirty="0" err="1">
                <a:solidFill>
                  <a:schemeClr val="bg1"/>
                </a:solidFill>
                <a:latin typeface="Arial Narrow" panose="020B0606020202030204" pitchFamily="34" charset="0"/>
              </a:rPr>
              <a:t>Malang:Gandum</a:t>
            </a:r>
            <a:r>
              <a:rPr lang="en-US" sz="1400" dirty="0">
                <a:solidFill>
                  <a:schemeClr val="bg1"/>
                </a:solidFill>
                <a:latin typeface="Arial Narrow" panose="020B0606020202030204" pitchFamily="34" charset="0"/>
              </a:rPr>
              <a:t> Mas, 2003), Bab 26-30, hlm.155-282.</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Herman Bavinck, </a:t>
            </a:r>
            <a:r>
              <a:rPr lang="en-US" sz="1400" dirty="0" err="1">
                <a:solidFill>
                  <a:schemeClr val="bg1"/>
                </a:solidFill>
                <a:latin typeface="Arial Narrow" panose="020B0606020202030204" pitchFamily="34" charset="0"/>
              </a:rPr>
              <a:t>Dogmatika</a:t>
            </a:r>
            <a:r>
              <a:rPr lang="en-US" sz="1400" dirty="0">
                <a:solidFill>
                  <a:schemeClr val="bg1"/>
                </a:solidFill>
                <a:latin typeface="Arial Narrow" panose="020B0606020202030204" pitchFamily="34" charset="0"/>
              </a:rPr>
              <a:t> Reformed –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a:t>
            </a:r>
            <a:r>
              <a:rPr lang="en-US" sz="1400" dirty="0" err="1">
                <a:solidFill>
                  <a:schemeClr val="bg1"/>
                </a:solidFill>
                <a:latin typeface="Arial Narrow" panose="020B0606020202030204" pitchFamily="34" charset="0"/>
              </a:rPr>
              <a:t>Dosa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Keselamatan</a:t>
            </a:r>
            <a:r>
              <a:rPr lang="en-US" sz="1400" dirty="0">
                <a:solidFill>
                  <a:schemeClr val="bg1"/>
                </a:solidFill>
                <a:latin typeface="Arial Narrow" panose="020B0606020202030204" pitchFamily="34" charset="0"/>
              </a:rPr>
              <a:t> di </a:t>
            </a:r>
            <a:r>
              <a:rPr lang="en-US" sz="1400" dirty="0" err="1">
                <a:solidFill>
                  <a:schemeClr val="bg1"/>
                </a:solidFill>
                <a:latin typeface="Arial Narrow" panose="020B0606020202030204" pitchFamily="34" charset="0"/>
              </a:rPr>
              <a:t>dalam</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Kristus</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terjemahan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Ichwei</a:t>
            </a:r>
            <a:r>
              <a:rPr lang="en-US" sz="1400" dirty="0">
                <a:solidFill>
                  <a:schemeClr val="bg1"/>
                </a:solidFill>
                <a:latin typeface="Arial Narrow" panose="020B0606020202030204" pitchFamily="34" charset="0"/>
              </a:rPr>
              <a:t> G. Indra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Irwan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Tjulianto</a:t>
            </a:r>
            <a:r>
              <a:rPr lang="en-US" sz="1400" dirty="0">
                <a:solidFill>
                  <a:schemeClr val="bg1"/>
                </a:solidFill>
                <a:latin typeface="Arial Narrow" panose="020B0606020202030204" pitchFamily="34" charset="0"/>
              </a:rPr>
              <a:t> (Surabaya: Momentum, 2016), </a:t>
            </a:r>
            <a:r>
              <a:rPr lang="en-US" sz="1400" dirty="0" err="1">
                <a:solidFill>
                  <a:schemeClr val="bg1"/>
                </a:solidFill>
                <a:latin typeface="Arial Narrow" panose="020B0606020202030204" pitchFamily="34" charset="0"/>
              </a:rPr>
              <a:t>Bag.I</a:t>
            </a:r>
            <a:r>
              <a:rPr lang="en-US" sz="1400" dirty="0">
                <a:solidFill>
                  <a:schemeClr val="bg1"/>
                </a:solidFill>
                <a:latin typeface="Arial Narrow" panose="020B0606020202030204" pitchFamily="34" charset="0"/>
              </a:rPr>
              <a:t>, Bab 2-4, hlm.149-234.</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sp>
        <p:nvSpPr>
          <p:cNvPr id="10" name="Rounded Rectangle 5">
            <a:extLst>
              <a:ext uri="{FF2B5EF4-FFF2-40B4-BE49-F238E27FC236}">
                <a16:creationId xmlns:a16="http://schemas.microsoft.com/office/drawing/2014/main" id="{1C41FA56-E923-41F2-B649-89328E654391}"/>
              </a:ext>
            </a:extLst>
          </p:cNvPr>
          <p:cNvSpPr/>
          <p:nvPr/>
        </p:nvSpPr>
        <p:spPr>
          <a:xfrm flipH="1">
            <a:off x="697830" y="4449539"/>
            <a:ext cx="307883" cy="2539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dirty="0"/>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Pengekangan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Pemahaman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Pengekangan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endParaRPr lang="en-US" altLang="ko-KR" sz="1600" b="1" dirty="0">
                <a:latin typeface="Arial Narrow" panose="020B0606020202030204" pitchFamily="34" charset="0"/>
                <a:ea typeface="Arial Unicode MS"/>
                <a:cs typeface="Arial" pitchFamily="34" charset="0"/>
              </a:endParaRP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1</a:t>
                </a:r>
                <a:endParaRPr lang="ko-KR" altLang="en-US" sz="2000" b="1" dirty="0">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Pemikiran</a:t>
              </a:r>
              <a:r>
                <a:rPr lang="en-US" altLang="ko-KR" sz="1600" b="1" dirty="0">
                  <a:latin typeface="Arial Narrow" panose="020B0606020202030204" pitchFamily="34" charset="0"/>
                  <a:ea typeface="Arial Unicode MS"/>
                  <a:cs typeface="Arial" pitchFamily="34" charset="0"/>
                </a:rPr>
                <a:t> John Calvin</a:t>
              </a: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2</a:t>
                </a:r>
                <a:endParaRPr lang="ko-KR" altLang="en-US" sz="2000" b="1" dirty="0">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45001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Pemikiran</a:t>
              </a:r>
              <a:r>
                <a:rPr lang="en-US" altLang="ko-KR" sz="1600" b="1" dirty="0">
                  <a:latin typeface="Arial Narrow" panose="020B0606020202030204" pitchFamily="34" charset="0"/>
                  <a:ea typeface="Arial Unicode MS"/>
                  <a:cs typeface="Arial" pitchFamily="34" charset="0"/>
                </a:rPr>
                <a:t> Herman </a:t>
              </a:r>
              <a:r>
                <a:rPr lang="en-US" altLang="ko-KR" sz="1600" b="1" dirty="0" err="1">
                  <a:latin typeface="Arial Narrow" panose="020B0606020202030204" pitchFamily="34" charset="0"/>
                  <a:ea typeface="Arial Unicode MS"/>
                  <a:cs typeface="Arial" pitchFamily="34" charset="0"/>
                </a:rPr>
                <a:t>Bavink</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3</a:t>
                </a:r>
                <a:endParaRPr lang="ko-KR" altLang="en-US" sz="2000" b="1" dirty="0">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420707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Pemikiran</a:t>
              </a:r>
              <a:r>
                <a:rPr lang="en-US" altLang="ko-KR" sz="1600" b="1" dirty="0">
                  <a:latin typeface="Arial Narrow" panose="020B0606020202030204" pitchFamily="34" charset="0"/>
                  <a:ea typeface="Arial Unicode MS"/>
                  <a:cs typeface="Arial" pitchFamily="34" charset="0"/>
                </a:rPr>
                <a:t> Abraham Kuyper</a:t>
              </a: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4</a:t>
                </a:r>
                <a:endParaRPr lang="ko-KR" altLang="en-US" sz="2000" b="1" dirty="0">
                  <a:latin typeface="Arial Narrow" panose="020B0606020202030204" pitchFamily="34" charset="0"/>
                  <a:ea typeface="Arial Unicode MS"/>
                  <a:cs typeface="Arial" pitchFamily="34" charset="0"/>
                </a:endParaRPr>
              </a:p>
            </p:txBody>
          </p:sp>
        </p:grpSp>
      </p:grpSp>
      <p:grpSp>
        <p:nvGrpSpPr>
          <p:cNvPr id="115" name="Group 114"/>
          <p:cNvGrpSpPr/>
          <p:nvPr/>
        </p:nvGrpSpPr>
        <p:grpSpPr>
          <a:xfrm>
            <a:off x="3872333" y="4964142"/>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24" name="Rounded Rectangle 12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21" name="TextBox 10"/>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Pemikiran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Shchilder</a:t>
              </a:r>
              <a:endParaRPr lang="en-US" altLang="ko-KR" sz="1600" b="1" dirty="0">
                <a:latin typeface="Arial Narrow" panose="020B0606020202030204" pitchFamily="34" charset="0"/>
                <a:ea typeface="Arial Unicode MS"/>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5</a:t>
                </a:r>
                <a:endParaRPr lang="ko-KR" altLang="en-US" sz="2000" b="1" dirty="0">
                  <a:latin typeface="Arial Narrow" panose="020B0606020202030204" pitchFamily="34" charset="0"/>
                  <a:ea typeface="Arial Unicode MS"/>
                  <a:cs typeface="Arial" pitchFamily="34" charset="0"/>
                </a:endParaRPr>
              </a:p>
            </p:txBody>
          </p:sp>
        </p:grpSp>
      </p:grpSp>
      <p:grpSp>
        <p:nvGrpSpPr>
          <p:cNvPr id="44" name="Group 43">
            <a:extLst>
              <a:ext uri="{FF2B5EF4-FFF2-40B4-BE49-F238E27FC236}">
                <a16:creationId xmlns:a16="http://schemas.microsoft.com/office/drawing/2014/main" id="{510B39CD-1B71-4391-8AD9-EC4D98029269}"/>
              </a:ext>
            </a:extLst>
          </p:cNvPr>
          <p:cNvGrpSpPr/>
          <p:nvPr/>
        </p:nvGrpSpPr>
        <p:grpSpPr>
          <a:xfrm>
            <a:off x="3419872" y="5736825"/>
            <a:ext cx="4428135" cy="705130"/>
            <a:chOff x="3642255" y="1078632"/>
            <a:chExt cx="4428135" cy="705130"/>
          </a:xfrm>
        </p:grpSpPr>
        <p:grpSp>
          <p:nvGrpSpPr>
            <p:cNvPr id="45" name="Group 44">
              <a:extLst>
                <a:ext uri="{FF2B5EF4-FFF2-40B4-BE49-F238E27FC236}">
                  <a16:creationId xmlns:a16="http://schemas.microsoft.com/office/drawing/2014/main" id="{5C396A4F-B4C8-4006-8CB8-F9757CAD6560}"/>
                </a:ext>
              </a:extLst>
            </p:cNvPr>
            <p:cNvGrpSpPr/>
            <p:nvPr/>
          </p:nvGrpSpPr>
          <p:grpSpPr>
            <a:xfrm>
              <a:off x="4355976" y="1078632"/>
              <a:ext cx="3714414" cy="705130"/>
              <a:chOff x="4614006" y="1084286"/>
              <a:chExt cx="3714414" cy="705130"/>
            </a:xfrm>
          </p:grpSpPr>
          <p:sp>
            <p:nvSpPr>
              <p:cNvPr id="50" name="Rounded Rectangle 122">
                <a:extLst>
                  <a:ext uri="{FF2B5EF4-FFF2-40B4-BE49-F238E27FC236}">
                    <a16:creationId xmlns:a16="http://schemas.microsoft.com/office/drawing/2014/main" id="{8CAA8BAF-AB75-4C39-95D2-696D1339B443}"/>
                  </a:ext>
                </a:extLst>
              </p:cNvPr>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51" name="Rounded Rectangle 123">
                <a:extLst>
                  <a:ext uri="{FF2B5EF4-FFF2-40B4-BE49-F238E27FC236}">
                    <a16:creationId xmlns:a16="http://schemas.microsoft.com/office/drawing/2014/main" id="{A7E4BAD9-5238-4628-9AF9-ED01A519AFC8}"/>
                  </a:ext>
                </a:extLst>
              </p:cNvPr>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46" name="TextBox 10">
              <a:extLst>
                <a:ext uri="{FF2B5EF4-FFF2-40B4-BE49-F238E27FC236}">
                  <a16:creationId xmlns:a16="http://schemas.microsoft.com/office/drawing/2014/main" id="{7AD910CF-9B51-4565-A998-18C8C2975237}"/>
                </a:ext>
              </a:extLst>
            </p:cNvPr>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Sarana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Mengekang</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endParaRPr lang="en-US" altLang="ko-KR" sz="1600" b="1" dirty="0">
                <a:latin typeface="Arial Narrow" panose="020B0606020202030204" pitchFamily="34" charset="0"/>
                <a:ea typeface="Arial Unicode MS"/>
                <a:cs typeface="Arial" pitchFamily="34" charset="0"/>
              </a:endParaRPr>
            </a:p>
          </p:txBody>
        </p:sp>
        <p:grpSp>
          <p:nvGrpSpPr>
            <p:cNvPr id="47" name="Group 46">
              <a:extLst>
                <a:ext uri="{FF2B5EF4-FFF2-40B4-BE49-F238E27FC236}">
                  <a16:creationId xmlns:a16="http://schemas.microsoft.com/office/drawing/2014/main" id="{D7ABD3EC-037C-4F60-B22C-4F0859B02EBF}"/>
                </a:ext>
              </a:extLst>
            </p:cNvPr>
            <p:cNvGrpSpPr/>
            <p:nvPr/>
          </p:nvGrpSpPr>
          <p:grpSpPr>
            <a:xfrm>
              <a:off x="3642255" y="1210623"/>
              <a:ext cx="457090" cy="457090"/>
              <a:chOff x="3642255" y="1210623"/>
              <a:chExt cx="457090" cy="457090"/>
            </a:xfrm>
          </p:grpSpPr>
          <p:sp>
            <p:nvSpPr>
              <p:cNvPr id="48" name="Rounded Rectangle 118">
                <a:extLst>
                  <a:ext uri="{FF2B5EF4-FFF2-40B4-BE49-F238E27FC236}">
                    <a16:creationId xmlns:a16="http://schemas.microsoft.com/office/drawing/2014/main" id="{E77FA5DD-9FED-4F13-933F-ECD7A5876F61}"/>
                  </a:ext>
                </a:extLst>
              </p:cNvPr>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49" name="TextBox 48">
                <a:extLst>
                  <a:ext uri="{FF2B5EF4-FFF2-40B4-BE49-F238E27FC236}">
                    <a16:creationId xmlns:a16="http://schemas.microsoft.com/office/drawing/2014/main" id="{E37F8C01-CD77-4E1E-B3A5-47BDF9626138}"/>
                  </a:ext>
                </a:extLst>
              </p:cNvPr>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6</a:t>
                </a:r>
                <a:endParaRPr lang="ko-KR" altLang="en-US" sz="2000" b="1" dirty="0">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500" fill="hold"/>
                                        <p:tgtEl>
                                          <p:spTgt spid="44"/>
                                        </p:tgtEl>
                                        <p:attrNameLst>
                                          <p:attrName>ppt_x</p:attrName>
                                        </p:attrNameLst>
                                      </p:cBhvr>
                                      <p:tavLst>
                                        <p:tav tm="0">
                                          <p:val>
                                            <p:strVal val="#ppt_x"/>
                                          </p:val>
                                        </p:tav>
                                        <p:tav tm="100000">
                                          <p:val>
                                            <p:strVal val="#ppt_x"/>
                                          </p:val>
                                        </p:tav>
                                      </p:tavLst>
                                    </p:anim>
                                    <p:anim calcmode="lin" valueType="num">
                                      <p:cBhvr additive="base">
                                        <p:cTn id="4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Pemahaman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Pengekangan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Prinsip-prinsip</a:t>
            </a:r>
            <a:r>
              <a:rPr lang="en-US" altLang="ko-KR" sz="2000" b="1" dirty="0">
                <a:latin typeface="Arial Narrow" panose="020B0606020202030204" pitchFamily="34" charset="0"/>
              </a:rPr>
              <a:t> Dasar</a:t>
            </a:r>
          </a:p>
        </p:txBody>
      </p:sp>
      <p:sp>
        <p:nvSpPr>
          <p:cNvPr id="18" name="TextBox 17"/>
          <p:cNvSpPr txBox="1"/>
          <p:nvPr/>
        </p:nvSpPr>
        <p:spPr>
          <a:xfrm>
            <a:off x="2483768" y="1668285"/>
            <a:ext cx="6120680" cy="5016758"/>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Kejatuhan telah menyimpangkan gambar Allah yang seturutnya manusia diciptakan. Akibatnya, manusia sekarang berfungsi secara berdosa dalam hubungannya dengan Allah, sesama, dan alam. Jika tanpa anugerah Allah yang menebus, maka manusia yang jatuh berada dalam kerusakan yang pervasif dan ketidakmampuan rohani. </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Kejatuhan mengakibatkan setiap manusia pada dasarnya bersifat egosentris dan tidak tahu mengasihi, membenci Allah, membenci sesama, dan mengeksploitasi alam. Satu kalimat yang tak terlupakan meringkas kesimpulannya: "Saya melihat bahwa kaum humanis yang bersikeras bahwa manusia secara alamiah adalah bijak dan cukup baik untuk menjadi bermoral, terus disanggah oleh bahaya keegoisan yang terus menerus nyata di antara orang-orang yang bermaksud baik.”</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Di dalam hidup ini, kita tampaknya tidak terus-menerus mengalami keburukan dan kerusakan manusia seperti yang dijelaskan di atas. Agustinus menyebut kebajikan-kebajikan ini sebagai "sifat-sifat buruk yang baik" (splendid vices; splendida vitia), karena berbagai kebajikan ini tidak dilakukan untuk kemuliaan Allah, tetapi untuk kasih kepada diri sendiri dan untuk mendapatkan pujian manusia. Calvin membedakan anugerah ini dengan anugerah khusus atau anugerah yang menyelamatkan, yang dengannya natur manusia diperbarui dan manusia dimampukan untuk berbalik kepada Allah di dalam iman, pertobatan dan ketaatan yang penuh syukur.</a:t>
            </a: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Pemikiran</a:t>
            </a:r>
            <a:r>
              <a:rPr lang="en-US" altLang="ko-KR" sz="2800" b="1" dirty="0">
                <a:solidFill>
                  <a:srgbClr val="FFFF00"/>
                </a:solidFill>
                <a:latin typeface="Arial Narrow" panose="020B0606020202030204" pitchFamily="34" charset="0"/>
              </a:rPr>
              <a:t> John Calvin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Anugerah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sebagai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Sarana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Pengekangan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1829872"/>
            <a:ext cx="6120680" cy="4693593"/>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400" dirty="0">
                <a:solidFill>
                  <a:prstClr val="black"/>
                </a:solidFill>
                <a:latin typeface="Arial Narrow" panose="020B0606020202030204" pitchFamily="34" charset="0"/>
                <a:cs typeface="Arial" charset="0"/>
              </a:rPr>
              <a:t>Kita harus memperhatikan bahwa di tengah-tengah kerusakan natur, terdapat tempat bagi anugerah Allah; bukan anugerah yang menghapuskan kerusakan, tetapi yang mengekang kerusakan itu dari dalam.... Jadi, Allah dengan providensia-Nya mengekang penyimpangan natur, agar tidak terwujudkan ke dalam tindakan; tetapi tak menghapuskannya.</a:t>
            </a:r>
          </a:p>
          <a:p>
            <a:pPr marL="236538" indent="-236538" algn="just">
              <a:spcBef>
                <a:spcPts val="300"/>
              </a:spcBef>
              <a:buFont typeface="Wingdings" panose="05000000000000000000" pitchFamily="2" charset="2"/>
              <a:buChar char="§"/>
            </a:pPr>
            <a:r>
              <a:rPr lang="fi-FI" sz="1400" dirty="0">
                <a:solidFill>
                  <a:prstClr val="black"/>
                </a:solidFill>
                <a:latin typeface="Arial Narrow" panose="020B0606020202030204" pitchFamily="34" charset="0"/>
                <a:cs typeface="Arial" charset="0"/>
              </a:rPr>
              <a:t>Seni, baik yang halus maupun kasar. Kecermatan manusia juga tampak di dalam mempelajari semua seni ini karena kita semua memiliki bakat tertentu.... Jadi, dengan alasan yang baik kita terpaksa harus mengakui bahwa awalnya [awal dari bakat atau talenta di dalam bidang seni] sudah dibawa sejak lahir di dalam natur manusia. Jadi, bukti ini jelas menyaksikan suatu pemahaman universal akan rasio dan pengertian yang secara alamiah tertanam di dalam manusia. Akan tetapi, keuniversalan dari kebaikan ini membuat setiap manusia harus melihatnya sebagai anugerah umum Allah yang khas.</a:t>
            </a:r>
          </a:p>
          <a:p>
            <a:pPr marL="236538" indent="-236538" algn="just">
              <a:spcBef>
                <a:spcPts val="300"/>
              </a:spcBef>
              <a:buFont typeface="Wingdings" panose="05000000000000000000" pitchFamily="2" charset="2"/>
              <a:buChar char="§"/>
            </a:pPr>
            <a:r>
              <a:rPr lang="fi-FI" sz="1400" dirty="0">
                <a:solidFill>
                  <a:prstClr val="black"/>
                </a:solidFill>
                <a:latin typeface="Arial Narrow" panose="020B0606020202030204" pitchFamily="34" charset="0"/>
                <a:cs typeface="Arial" charset="0"/>
              </a:rPr>
              <a:t>Kapan pun kita menjumpai perkara-perkara ini [kontribusi yang bernilai di dalam seni dan ilmu pengetahuan] di dalam diri para penulis sekuler, biarlah terang kebenaran yang bersinar dengan mengagumkan di dalam diri mereka mengajar kita bahwa pikiran manusia, meskipun jatuh dan menyimpang dari keutuhannya, toh tetap berpakaian dan berhiaskan karunia-karunia Allah yang luar biasa. </a:t>
            </a:r>
          </a:p>
          <a:p>
            <a:pPr marL="236538" indent="-236538" algn="just">
              <a:spcBef>
                <a:spcPts val="300"/>
              </a:spcBef>
              <a:buFont typeface="Wingdings" panose="05000000000000000000" pitchFamily="2" charset="2"/>
              <a:buChar char="§"/>
            </a:pPr>
            <a:r>
              <a:rPr lang="fi-FI" sz="1400" dirty="0">
                <a:solidFill>
                  <a:prstClr val="black"/>
                </a:solidFill>
                <a:latin typeface="Arial Narrow" panose="020B0606020202030204" pitchFamily="34" charset="0"/>
                <a:cs typeface="Arial" charset="0"/>
              </a:rPr>
              <a:t>Jika kita menganggap Roh Allah sebagai satu-satunya sumber kebenaran, maka kita seharusnya tidak menolak atau menghina kebenaran, kapan pun kebenaran itu muncul, kecuali jika kita ingin merendahkan Roh Allah. Karena dengan merendahkan karunia-karunia Roh, kita menghina dan melecehkan Roh itu sendiri.</a:t>
            </a:r>
          </a:p>
        </p:txBody>
      </p:sp>
    </p:spTree>
    <p:extLst>
      <p:ext uri="{BB962C8B-B14F-4D97-AF65-F5344CB8AC3E}">
        <p14:creationId xmlns:p14="http://schemas.microsoft.com/office/powerpoint/2010/main" val="268788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Pemikiran</a:t>
            </a:r>
            <a:r>
              <a:rPr lang="en-US" altLang="ko-KR" sz="2800" b="1" dirty="0">
                <a:solidFill>
                  <a:srgbClr val="FFFF00"/>
                </a:solidFill>
                <a:latin typeface="Arial Narrow" panose="020B0606020202030204" pitchFamily="34" charset="0"/>
              </a:rPr>
              <a:t> John Calvin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Anugerah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sebagai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Sarana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Pengekangan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2368481"/>
            <a:ext cx="6120680" cy="3616375"/>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sz="1600" dirty="0" err="1">
                <a:solidFill>
                  <a:prstClr val="black"/>
                </a:solidFill>
                <a:latin typeface="Arial Narrow" panose="020B0606020202030204" pitchFamily="34" charset="0"/>
                <a:cs typeface="Arial" charset="0"/>
              </a:rPr>
              <a:t>Semua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karunia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berharga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memanifestasikan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dirinya</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orang-orang yang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percaya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merupakan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karunia</a:t>
            </a:r>
            <a:r>
              <a:rPr lang="en-US" sz="1600" dirty="0">
                <a:solidFill>
                  <a:prstClr val="black"/>
                </a:solidFill>
                <a:latin typeface="Arial Narrow" panose="020B0606020202030204" pitchFamily="34" charset="0"/>
                <a:cs typeface="Arial" charset="0"/>
              </a:rPr>
              <a:t> Allah.... Karena </a:t>
            </a:r>
            <a:r>
              <a:rPr lang="en-US" sz="1600" dirty="0" err="1">
                <a:solidFill>
                  <a:prstClr val="black"/>
                </a:solidFill>
                <a:latin typeface="Arial Narrow" panose="020B0606020202030204" pitchFamily="34" charset="0"/>
                <a:cs typeface="Arial" charset="0"/>
              </a:rPr>
              <a:t>terdapat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perbedaan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begitu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besar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orang </a:t>
            </a:r>
            <a:r>
              <a:rPr lang="en-US" sz="1600" dirty="0" err="1">
                <a:solidFill>
                  <a:prstClr val="black"/>
                </a:solidFill>
                <a:latin typeface="Arial Narrow" panose="020B0606020202030204" pitchFamily="34" charset="0"/>
                <a:cs typeface="Arial" charset="0"/>
              </a:rPr>
              <a:t>benar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orang yang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benar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sehingga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perbedaan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bahkan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terlihat</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gambar</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mati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itu</a:t>
            </a:r>
            <a:r>
              <a:rPr lang="en-US" sz="1600" dirty="0">
                <a:solidFill>
                  <a:prstClr val="black"/>
                </a:solidFill>
                <a:latin typeface="Arial Narrow" panose="020B0606020202030204" pitchFamily="34" charset="0"/>
                <a:cs typeface="Arial" charset="0"/>
              </a:rPr>
              <a:t>. Karena </a:t>
            </a:r>
            <a:r>
              <a:rPr lang="en-US" sz="1600" dirty="0" err="1">
                <a:solidFill>
                  <a:prstClr val="black"/>
                </a:solidFill>
                <a:latin typeface="Arial Narrow" panose="020B0606020202030204" pitchFamily="34" charset="0"/>
                <a:cs typeface="Arial" charset="0"/>
              </a:rPr>
              <a:t>jika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mencampurbaurkan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perkara-perkara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tatanan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apakah</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tersisa</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dunia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p>
          <a:p>
            <a:pPr marL="236538" indent="-236538" algn="just">
              <a:spcBef>
                <a:spcPts val="600"/>
              </a:spcBef>
              <a:buFont typeface="Wingdings" panose="05000000000000000000" pitchFamily="2" charset="2"/>
              <a:buChar char="§"/>
            </a:pPr>
            <a:r>
              <a:rPr lang="en-US" sz="1600" dirty="0">
                <a:solidFill>
                  <a:prstClr val="black"/>
                </a:solidFill>
                <a:latin typeface="Arial Narrow" panose="020B0606020202030204" pitchFamily="34" charset="0"/>
                <a:cs typeface="Arial" charset="0"/>
              </a:rPr>
              <a:t>Oleh </a:t>
            </a:r>
            <a:r>
              <a:rPr lang="en-US" sz="1600" dirty="0" err="1">
                <a:solidFill>
                  <a:prstClr val="black"/>
                </a:solidFill>
                <a:latin typeface="Arial Narrow" panose="020B0606020202030204" pitchFamily="34" charset="0"/>
                <a:cs typeface="Arial" charset="0"/>
              </a:rPr>
              <a:t>karena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Tuhan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mengukirkan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pembedaan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perbuatan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terhormat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fasik</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pikiran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individu-individu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tetapi</a:t>
            </a:r>
            <a:r>
              <a:rPr lang="en-US" sz="1600" dirty="0">
                <a:solidFill>
                  <a:prstClr val="black"/>
                </a:solidFill>
                <a:latin typeface="Arial Narrow" panose="020B0606020202030204" pitchFamily="34" charset="0"/>
                <a:cs typeface="Arial" charset="0"/>
              </a:rPr>
              <a:t> juga </a:t>
            </a:r>
            <a:r>
              <a:rPr lang="en-US" sz="1600" dirty="0" err="1">
                <a:solidFill>
                  <a:prstClr val="black"/>
                </a:solidFill>
                <a:latin typeface="Arial Narrow" panose="020B0606020202030204" pitchFamily="34" charset="0"/>
                <a:cs typeface="Arial" charset="0"/>
              </a:rPr>
              <a:t>sering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menegaskan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hal</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melalui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penyebaran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providensia</a:t>
            </a:r>
            <a:r>
              <a:rPr lang="en-US" sz="1600" dirty="0">
                <a:solidFill>
                  <a:prstClr val="black"/>
                </a:solidFill>
                <a:latin typeface="Arial Narrow" panose="020B0606020202030204" pitchFamily="34" charset="0"/>
                <a:cs typeface="Arial" charset="0"/>
              </a:rPr>
              <a:t>-Nya. Karena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melihat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memberikan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banyak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berkat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kehidupan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sekarang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bagi</a:t>
            </a:r>
            <a:r>
              <a:rPr lang="en-US" sz="1600" dirty="0">
                <a:solidFill>
                  <a:prstClr val="black"/>
                </a:solidFill>
                <a:latin typeface="Arial Narrow" panose="020B0606020202030204" pitchFamily="34" charset="0"/>
                <a:cs typeface="Arial" charset="0"/>
              </a:rPr>
              <a:t> orang-orang yang </a:t>
            </a:r>
            <a:r>
              <a:rPr lang="en-US" sz="1600" dirty="0" err="1">
                <a:solidFill>
                  <a:prstClr val="black"/>
                </a:solidFill>
                <a:latin typeface="Arial Narrow" panose="020B0606020202030204" pitchFamily="34" charset="0"/>
                <a:cs typeface="Arial" charset="0"/>
              </a:rPr>
              <a:t>mengembangkan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kebajikan</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Semua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kebajikan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atau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lebih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tepat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gambaran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kebajikan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merupakan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karunia</a:t>
            </a:r>
            <a:r>
              <a:rPr lang="en-US" sz="1600" dirty="0">
                <a:solidFill>
                  <a:prstClr val="black"/>
                </a:solidFill>
                <a:latin typeface="Arial Narrow" panose="020B0606020202030204" pitchFamily="34" charset="0"/>
                <a:cs typeface="Arial" charset="0"/>
              </a:rPr>
              <a:t> Allah, </a:t>
            </a:r>
            <a:r>
              <a:rPr lang="en-US" sz="1600" dirty="0" err="1">
                <a:solidFill>
                  <a:prstClr val="black"/>
                </a:solidFill>
                <a:latin typeface="Arial Narrow" panose="020B0606020202030204" pitchFamily="34" charset="0"/>
                <a:cs typeface="Arial" charset="0"/>
              </a:rPr>
              <a:t>karena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hal</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layak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dipuji</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berasal</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-Nya.</a:t>
            </a:r>
          </a:p>
        </p:txBody>
      </p:sp>
    </p:spTree>
    <p:extLst>
      <p:ext uri="{BB962C8B-B14F-4D97-AF65-F5344CB8AC3E}">
        <p14:creationId xmlns:p14="http://schemas.microsoft.com/office/powerpoint/2010/main" val="172958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Pemikiran</a:t>
            </a:r>
            <a:r>
              <a:rPr lang="en-US" altLang="ko-KR" sz="2800" b="1" dirty="0">
                <a:solidFill>
                  <a:srgbClr val="FFFF00"/>
                </a:solidFill>
                <a:latin typeface="Arial Narrow" panose="020B0606020202030204" pitchFamily="34" charset="0"/>
              </a:rPr>
              <a:t> Herman Bavinck</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Anugerah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sebagai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Sarana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Pengekangan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1575956"/>
            <a:ext cx="6120680" cy="5201424"/>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sz="1400" b="1" dirty="0">
                <a:solidFill>
                  <a:prstClr val="black"/>
                </a:solidFill>
                <a:latin typeface="Arial Narrow" panose="020B0606020202030204" pitchFamily="34" charset="0"/>
                <a:cs typeface="Arial" charset="0"/>
              </a:rPr>
              <a:t>Dari </a:t>
            </a:r>
            <a:r>
              <a:rPr lang="en-US" sz="1400" b="1" dirty="0" err="1">
                <a:solidFill>
                  <a:prstClr val="black"/>
                </a:solidFill>
                <a:latin typeface="Arial Narrow" panose="020B0606020202030204" pitchFamily="34" charset="0"/>
                <a:cs typeface="Arial" charset="0"/>
              </a:rPr>
              <a:t>anugerah</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umum</a:t>
            </a:r>
            <a:r>
              <a:rPr lang="en-US" sz="1400" b="1"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ini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muncul</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semua</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baik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benar</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kita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lihat</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diri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telah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jatuh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Terang</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masih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bersinar</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kegelapan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Roh</a:t>
            </a:r>
            <a:r>
              <a:rPr lang="en-US" sz="1400" dirty="0">
                <a:solidFill>
                  <a:prstClr val="black"/>
                </a:solidFill>
                <a:latin typeface="Arial Narrow" panose="020B0606020202030204" pitchFamily="34" charset="0"/>
                <a:cs typeface="Arial" charset="0"/>
              </a:rPr>
              <a:t> Allah </a:t>
            </a:r>
            <a:r>
              <a:rPr lang="en-US" sz="1400" dirty="0" err="1">
                <a:solidFill>
                  <a:prstClr val="black"/>
                </a:solidFill>
                <a:latin typeface="Arial Narrow" panose="020B0606020202030204" pitchFamily="34" charset="0"/>
                <a:cs typeface="Arial" charset="0"/>
              </a:rPr>
              <a:t>hidup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berkarya</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setiap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hal</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diciptakan</a:t>
            </a:r>
            <a:r>
              <a:rPr lang="en-US" sz="1400" dirty="0">
                <a:solidFill>
                  <a:prstClr val="black"/>
                </a:solidFill>
                <a:latin typeface="Arial Narrow" panose="020B0606020202030204" pitchFamily="34" charset="0"/>
                <a:cs typeface="Arial" charset="0"/>
              </a:rPr>
              <a:t>. Oleh </a:t>
            </a:r>
            <a:r>
              <a:rPr lang="en-US" sz="1400" dirty="0" err="1">
                <a:solidFill>
                  <a:prstClr val="black"/>
                </a:solidFill>
                <a:latin typeface="Arial Narrow" panose="020B0606020202030204" pitchFamily="34" charset="0"/>
                <a:cs typeface="Arial" charset="0"/>
              </a:rPr>
              <a:t>karena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itu</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diri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terdapat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jejak-jejak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gambar</a:t>
            </a:r>
            <a:r>
              <a:rPr lang="en-US" sz="1400" dirty="0">
                <a:solidFill>
                  <a:prstClr val="black"/>
                </a:solidFill>
                <a:latin typeface="Arial Narrow" panose="020B0606020202030204" pitchFamily="34" charset="0"/>
                <a:cs typeface="Arial" charset="0"/>
              </a:rPr>
              <a:t> Allah.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terdapat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intelektual</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rasio</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semua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karunia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alamiah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ada</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diri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memiliki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perasaan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kesan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keilahian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sebuah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benih</a:t>
            </a:r>
            <a:r>
              <a:rPr lang="en-US" sz="1400" dirty="0">
                <a:solidFill>
                  <a:prstClr val="black"/>
                </a:solidFill>
                <a:latin typeface="Arial Narrow" panose="020B0606020202030204" pitchFamily="34" charset="0"/>
                <a:cs typeface="Arial" charset="0"/>
              </a:rPr>
              <a:t> agama. </a:t>
            </a:r>
          </a:p>
          <a:p>
            <a:pPr marL="236538" indent="-236538" algn="just">
              <a:spcBef>
                <a:spcPts val="600"/>
              </a:spcBef>
              <a:buFont typeface="Wingdings" panose="05000000000000000000" pitchFamily="2" charset="2"/>
              <a:buChar char="§"/>
            </a:pPr>
            <a:r>
              <a:rPr lang="en-US" sz="1400" b="1" dirty="0" err="1">
                <a:solidFill>
                  <a:prstClr val="black"/>
                </a:solidFill>
                <a:latin typeface="Arial Narrow" panose="020B0606020202030204" pitchFamily="34" charset="0"/>
                <a:cs typeface="Arial" charset="0"/>
              </a:rPr>
              <a:t>Rasio</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merupakan</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karunia</a:t>
            </a:r>
            <a:r>
              <a:rPr lang="en-US" sz="1400" b="1" dirty="0">
                <a:solidFill>
                  <a:prstClr val="black"/>
                </a:solidFill>
                <a:latin typeface="Arial Narrow" panose="020B0606020202030204" pitchFamily="34" charset="0"/>
                <a:cs typeface="Arial" charset="0"/>
              </a:rPr>
              <a:t> yang </a:t>
            </a:r>
            <a:r>
              <a:rPr lang="en-US" sz="1400" b="1" dirty="0" err="1">
                <a:solidFill>
                  <a:prstClr val="black"/>
                </a:solidFill>
                <a:latin typeface="Arial Narrow" panose="020B0606020202030204" pitchFamily="34" charset="0"/>
                <a:cs typeface="Arial" charset="0"/>
              </a:rPr>
              <a:t>tak</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ternilai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Filsafat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merupakan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karunia</a:t>
            </a:r>
            <a:r>
              <a:rPr lang="en-US" sz="1400" dirty="0">
                <a:solidFill>
                  <a:prstClr val="black"/>
                </a:solidFill>
                <a:latin typeface="Arial Narrow" panose="020B0606020202030204" pitchFamily="34" charset="0"/>
                <a:cs typeface="Arial" charset="0"/>
              </a:rPr>
              <a:t> Allah yang </a:t>
            </a:r>
            <a:r>
              <a:rPr lang="en-US" sz="1400" dirty="0" err="1">
                <a:solidFill>
                  <a:prstClr val="black"/>
                </a:solidFill>
                <a:latin typeface="Arial Narrow" panose="020B0606020202030204" pitchFamily="34" charset="0"/>
                <a:cs typeface="Arial" charset="0"/>
              </a:rPr>
              <a:t>mengagumkan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Musik</a:t>
            </a:r>
            <a:r>
              <a:rPr lang="en-US" sz="1400" dirty="0">
                <a:solidFill>
                  <a:prstClr val="black"/>
                </a:solidFill>
                <a:latin typeface="Arial Narrow" panose="020B0606020202030204" pitchFamily="34" charset="0"/>
                <a:cs typeface="Arial" charset="0"/>
              </a:rPr>
              <a:t> juga </a:t>
            </a:r>
            <a:r>
              <a:rPr lang="en-US" sz="1400" dirty="0" err="1">
                <a:solidFill>
                  <a:prstClr val="black"/>
                </a:solidFill>
                <a:latin typeface="Arial Narrow" panose="020B0606020202030204" pitchFamily="34" charset="0"/>
                <a:cs typeface="Arial" charset="0"/>
              </a:rPr>
              <a:t>merupakan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karunia</a:t>
            </a:r>
            <a:r>
              <a:rPr lang="en-US" sz="1400" dirty="0">
                <a:solidFill>
                  <a:prstClr val="black"/>
                </a:solidFill>
                <a:latin typeface="Arial Narrow" panose="020B0606020202030204" pitchFamily="34" charset="0"/>
                <a:cs typeface="Arial" charset="0"/>
              </a:rPr>
              <a:t> Allah. </a:t>
            </a:r>
            <a:r>
              <a:rPr lang="en-US" sz="1400" dirty="0" err="1">
                <a:solidFill>
                  <a:prstClr val="black"/>
                </a:solidFill>
                <a:latin typeface="Arial Narrow" panose="020B0606020202030204" pitchFamily="34" charset="0"/>
                <a:cs typeface="Arial" charset="0"/>
              </a:rPr>
              <a:t>Seni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ilmu</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pengetahuan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itu</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baik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bermanfaat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bernilai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tinggi</a:t>
            </a:r>
            <a:r>
              <a:rPr lang="en-US" sz="1400" dirty="0">
                <a:solidFill>
                  <a:prstClr val="black"/>
                </a:solidFill>
                <a:latin typeface="Arial Narrow" panose="020B0606020202030204" pitchFamily="34" charset="0"/>
                <a:cs typeface="Arial" charset="0"/>
              </a:rPr>
              <a:t>. Negara </a:t>
            </a:r>
            <a:r>
              <a:rPr lang="en-US" sz="1400" dirty="0" err="1">
                <a:solidFill>
                  <a:prstClr val="black"/>
                </a:solidFill>
                <a:latin typeface="Arial Narrow" panose="020B0606020202030204" pitchFamily="34" charset="0"/>
                <a:cs typeface="Arial" charset="0"/>
              </a:rPr>
              <a:t>telah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ditetapkan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oleh</a:t>
            </a:r>
            <a:r>
              <a:rPr lang="en-US" sz="1400" dirty="0">
                <a:solidFill>
                  <a:prstClr val="black"/>
                </a:solidFill>
                <a:latin typeface="Arial Narrow" panose="020B0606020202030204" pitchFamily="34" charset="0"/>
                <a:cs typeface="Arial" charset="0"/>
              </a:rPr>
              <a:t> Allah.... Masih </a:t>
            </a:r>
            <a:r>
              <a:rPr lang="en-US" sz="1400" dirty="0" err="1">
                <a:solidFill>
                  <a:prstClr val="black"/>
                </a:solidFill>
                <a:latin typeface="Arial Narrow" panose="020B0606020202030204" pitchFamily="34" charset="0"/>
                <a:cs typeface="Arial" charset="0"/>
              </a:rPr>
              <a:t>terdapat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hasrat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untuk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kebenaran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kebajikan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untuk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kasih</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alamiah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antara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orangtua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anak-anak</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perkara</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menyangkut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kehidupan</a:t>
            </a:r>
            <a:r>
              <a:rPr lang="en-US" sz="1400" dirty="0">
                <a:solidFill>
                  <a:prstClr val="black"/>
                </a:solidFill>
                <a:latin typeface="Arial Narrow" panose="020B0606020202030204" pitchFamily="34" charset="0"/>
                <a:cs typeface="Arial" charset="0"/>
              </a:rPr>
              <a:t> di dunia </a:t>
            </a:r>
            <a:r>
              <a:rPr lang="en-US" sz="1400" dirty="0" err="1">
                <a:solidFill>
                  <a:prstClr val="black"/>
                </a:solidFill>
                <a:latin typeface="Arial Narrow" panose="020B0606020202030204" pitchFamily="34" charset="0"/>
                <a:cs typeface="Arial" charset="0"/>
              </a:rPr>
              <a:t>ini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sanggup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melakukan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banyak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kebaikan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Melalui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doktrin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anugerah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umum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kaum</a:t>
            </a:r>
            <a:r>
              <a:rPr lang="en-US" sz="1400" dirty="0">
                <a:solidFill>
                  <a:prstClr val="black"/>
                </a:solidFill>
                <a:latin typeface="Arial Narrow" panose="020B0606020202030204" pitchFamily="34" charset="0"/>
                <a:cs typeface="Arial" charset="0"/>
              </a:rPr>
              <a:t> Reformed di </a:t>
            </a:r>
            <a:r>
              <a:rPr lang="en-US" sz="1400" dirty="0" err="1">
                <a:solidFill>
                  <a:prstClr val="black"/>
                </a:solidFill>
                <a:latin typeface="Arial Narrow" panose="020B0606020202030204" pitchFamily="34" charset="0"/>
                <a:cs typeface="Arial" charset="0"/>
              </a:rPr>
              <a:t>satu</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sisi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mempertahankan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karakter</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khusus</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mutlak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dari</a:t>
            </a:r>
            <a:r>
              <a:rPr lang="en-US" sz="1400" dirty="0">
                <a:solidFill>
                  <a:prstClr val="black"/>
                </a:solidFill>
                <a:latin typeface="Arial Narrow" panose="020B0606020202030204" pitchFamily="34" charset="0"/>
                <a:cs typeface="Arial" charset="0"/>
              </a:rPr>
              <a:t> agama Kristen, </a:t>
            </a:r>
            <a:r>
              <a:rPr lang="en-US" sz="1400" dirty="0" err="1">
                <a:solidFill>
                  <a:prstClr val="black"/>
                </a:solidFill>
                <a:latin typeface="Arial Narrow" panose="020B0606020202030204" pitchFamily="34" charset="0"/>
                <a:cs typeface="Arial" charset="0"/>
              </a:rPr>
              <a:t>tetapi</a:t>
            </a:r>
            <a:r>
              <a:rPr lang="en-US" sz="1400" dirty="0">
                <a:solidFill>
                  <a:prstClr val="black"/>
                </a:solidFill>
                <a:latin typeface="Arial Narrow" panose="020B0606020202030204" pitchFamily="34" charset="0"/>
                <a:cs typeface="Arial" charset="0"/>
              </a:rPr>
              <a:t> di </a:t>
            </a:r>
            <a:r>
              <a:rPr lang="en-US" sz="1400" dirty="0" err="1">
                <a:solidFill>
                  <a:prstClr val="black"/>
                </a:solidFill>
                <a:latin typeface="Arial Narrow" panose="020B0606020202030204" pitchFamily="34" charset="0"/>
                <a:cs typeface="Arial" charset="0"/>
              </a:rPr>
              <a:t>sisi</a:t>
            </a:r>
            <a:r>
              <a:rPr lang="en-US" sz="1400" dirty="0">
                <a:solidFill>
                  <a:prstClr val="black"/>
                </a:solidFill>
                <a:latin typeface="Arial Narrow" panose="020B0606020202030204" pitchFamily="34" charset="0"/>
                <a:cs typeface="Arial" charset="0"/>
              </a:rPr>
              <a:t> lain, </a:t>
            </a:r>
            <a:r>
              <a:rPr lang="en-US" sz="1400" dirty="0" err="1">
                <a:solidFill>
                  <a:prstClr val="black"/>
                </a:solidFill>
                <a:latin typeface="Arial Narrow" panose="020B0606020202030204" pitchFamily="34" charset="0"/>
                <a:cs typeface="Arial" charset="0"/>
              </a:rPr>
              <a:t>kaum</a:t>
            </a:r>
            <a:r>
              <a:rPr lang="en-US" sz="1400" dirty="0">
                <a:solidFill>
                  <a:prstClr val="black"/>
                </a:solidFill>
                <a:latin typeface="Arial Narrow" panose="020B0606020202030204" pitchFamily="34" charset="0"/>
                <a:cs typeface="Arial" charset="0"/>
              </a:rPr>
              <a:t> Reformed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tertandingi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menghargai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apa</a:t>
            </a:r>
            <a:r>
              <a:rPr lang="en-US" sz="1400" dirty="0">
                <a:solidFill>
                  <a:prstClr val="black"/>
                </a:solidFill>
                <a:latin typeface="Arial Narrow" panose="020B0606020202030204" pitchFamily="34" charset="0"/>
                <a:cs typeface="Arial" charset="0"/>
              </a:rPr>
              <a:t> pun yang </a:t>
            </a:r>
            <a:r>
              <a:rPr lang="en-US" sz="1400" dirty="0" err="1">
                <a:solidFill>
                  <a:prstClr val="black"/>
                </a:solidFill>
                <a:latin typeface="Arial Narrow" panose="020B0606020202030204" pitchFamily="34" charset="0"/>
                <a:cs typeface="Arial" charset="0"/>
              </a:rPr>
              <a:t>baik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indah</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terus-menerus</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dikaruniakan</a:t>
            </a:r>
            <a:r>
              <a:rPr lang="en-US" sz="1400" dirty="0">
                <a:solidFill>
                  <a:prstClr val="black"/>
                </a:solidFill>
                <a:latin typeface="Arial Narrow" panose="020B0606020202030204" pitchFamily="34" charset="0"/>
                <a:cs typeface="Arial" charset="0"/>
              </a:rPr>
              <a:t> Allah </a:t>
            </a:r>
            <a:r>
              <a:rPr lang="en-US" sz="1400" dirty="0" err="1">
                <a:solidFill>
                  <a:prstClr val="black"/>
                </a:solidFill>
                <a:latin typeface="Arial Narrow" panose="020B0606020202030204" pitchFamily="34" charset="0"/>
                <a:cs typeface="Arial" charset="0"/>
              </a:rPr>
              <a:t>kepada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umat</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manusi</a:t>
            </a:r>
            <a:r>
              <a:rPr lang="en-US" sz="1400" dirty="0">
                <a:solidFill>
                  <a:prstClr val="black"/>
                </a:solidFill>
                <a:latin typeface="Arial Narrow" panose="020B0606020202030204" pitchFamily="34" charset="0"/>
                <a:cs typeface="Arial" charset="0"/>
              </a:rPr>
              <a:t> a yang </a:t>
            </a:r>
            <a:r>
              <a:rPr lang="en-US" sz="1400" dirty="0" err="1">
                <a:solidFill>
                  <a:prstClr val="black"/>
                </a:solidFill>
                <a:latin typeface="Arial Narrow" panose="020B0606020202030204" pitchFamily="34" charset="0"/>
                <a:cs typeface="Arial" charset="0"/>
              </a:rPr>
              <a:t>berdosa</a:t>
            </a:r>
            <a:r>
              <a:rPr lang="en-US" sz="14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400" b="1" dirty="0" err="1">
                <a:solidFill>
                  <a:prstClr val="black"/>
                </a:solidFill>
                <a:latin typeface="Arial Narrow" panose="020B0606020202030204" pitchFamily="34" charset="0"/>
                <a:cs typeface="Arial" charset="0"/>
              </a:rPr>
              <a:t>Dosa</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merupakan</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kekuatan</a:t>
            </a:r>
            <a:r>
              <a:rPr lang="en-US" sz="1400" b="1" dirty="0">
                <a:solidFill>
                  <a:prstClr val="black"/>
                </a:solidFill>
                <a:latin typeface="Arial Narrow" panose="020B0606020202030204" pitchFamily="34" charset="0"/>
                <a:cs typeface="Arial" charset="0"/>
              </a:rPr>
              <a:t>, </a:t>
            </a:r>
            <a:r>
              <a:rPr lang="en-US" sz="1400" b="1" dirty="0" err="1">
                <a:solidFill>
                  <a:prstClr val="black"/>
                </a:solidFill>
                <a:latin typeface="Arial Narrow" panose="020B0606020202030204" pitchFamily="34" charset="0"/>
                <a:cs typeface="Arial" charset="0"/>
              </a:rPr>
              <a:t>prinsip</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menembus</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begitu</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dalam</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pada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semua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bentuk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kehidupan</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diciptakan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Jika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dibiarkan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begitu</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saja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dosa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pasti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sudah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merusak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menghancurkan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segalanya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Tetapi</a:t>
            </a:r>
            <a:r>
              <a:rPr lang="en-US" sz="1400" dirty="0">
                <a:solidFill>
                  <a:prstClr val="black"/>
                </a:solidFill>
                <a:latin typeface="Arial Narrow" panose="020B0606020202030204" pitchFamily="34" charset="0"/>
                <a:cs typeface="Arial" charset="0"/>
              </a:rPr>
              <a:t> Allah </a:t>
            </a:r>
            <a:r>
              <a:rPr lang="en-US" sz="1400" dirty="0" err="1">
                <a:solidFill>
                  <a:prstClr val="black"/>
                </a:solidFill>
                <a:latin typeface="Arial Narrow" panose="020B0606020202030204" pitchFamily="34" charset="0"/>
                <a:cs typeface="Arial" charset="0"/>
              </a:rPr>
              <a:t>telah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menahan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dengan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anugerah</a:t>
            </a:r>
            <a:r>
              <a:rPr lang="en-US" sz="1400" dirty="0">
                <a:solidFill>
                  <a:prstClr val="black"/>
                </a:solidFill>
                <a:latin typeface="Arial Narrow" panose="020B0606020202030204" pitchFamily="34" charset="0"/>
                <a:cs typeface="Arial" charset="0"/>
              </a:rPr>
              <a:t>-Nya. </a:t>
            </a:r>
            <a:r>
              <a:rPr lang="en-US" sz="1400" dirty="0" err="1">
                <a:solidFill>
                  <a:prstClr val="black"/>
                </a:solidFill>
                <a:latin typeface="Arial Narrow" panose="020B0606020202030204" pitchFamily="34" charset="0"/>
                <a:cs typeface="Arial" charset="0"/>
              </a:rPr>
              <a:t>Melalui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anugerah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umum</a:t>
            </a:r>
            <a:r>
              <a:rPr lang="en-US" sz="1400" dirty="0">
                <a:solidFill>
                  <a:prstClr val="black"/>
                </a:solidFill>
                <a:latin typeface="Arial Narrow" panose="020B0606020202030204" pitchFamily="34" charset="0"/>
                <a:cs typeface="Arial" charset="0"/>
              </a:rPr>
              <a:t>-Nya, Allah </a:t>
            </a:r>
            <a:r>
              <a:rPr lang="en-US" sz="1400" dirty="0" err="1">
                <a:solidFill>
                  <a:prstClr val="black"/>
                </a:solidFill>
                <a:latin typeface="Arial Narrow" panose="020B0606020202030204" pitchFamily="34" charset="0"/>
                <a:cs typeface="Arial" charset="0"/>
              </a:rPr>
              <a:t>mengekang</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kerja</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dosa</a:t>
            </a:r>
            <a:r>
              <a:rPr lang="en-US" sz="1400" dirty="0">
                <a:solidFill>
                  <a:prstClr val="black"/>
                </a:solidFill>
                <a:latin typeface="Arial Narrow" panose="020B0606020202030204" pitchFamily="34" charset="0"/>
                <a:cs typeface="Arial" charset="0"/>
              </a:rPr>
              <a:t> yang </a:t>
            </a:r>
            <a:r>
              <a:rPr lang="en-US" sz="1400" dirty="0" err="1">
                <a:solidFill>
                  <a:prstClr val="black"/>
                </a:solidFill>
                <a:latin typeface="Arial Narrow" panose="020B0606020202030204" pitchFamily="34" charset="0"/>
                <a:cs typeface="Arial" charset="0"/>
              </a:rPr>
              <a:t>memecah-belah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dan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merusak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bentuk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anugerah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ini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tidak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memadai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Anugerah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ini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menundukkan</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tidak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mengubah</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mengekang</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tetapi</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tidak</a:t>
            </a:r>
            <a:r>
              <a:rPr lang="en-US" sz="1400" dirty="0">
                <a:solidFill>
                  <a:prstClr val="black"/>
                </a:solidFill>
                <a:latin typeface="Arial Narrow" panose="020B0606020202030204" pitchFamily="34" charset="0"/>
                <a:cs typeface="Arial" charset="0"/>
              </a:rPr>
              <a:t> </a:t>
            </a:r>
            <a:r>
              <a:rPr lang="en-US" sz="1400" dirty="0" err="1">
                <a:solidFill>
                  <a:prstClr val="black"/>
                </a:solidFill>
                <a:latin typeface="Arial Narrow" panose="020B0606020202030204" pitchFamily="34" charset="0"/>
                <a:cs typeface="Arial" charset="0"/>
              </a:rPr>
              <a:t>menaklukkan</a:t>
            </a:r>
            <a:r>
              <a:rPr lang="en-US" sz="1400" dirty="0">
                <a:solidFill>
                  <a:prstClr val="black"/>
                </a:solidFill>
                <a:latin typeface="Arial Narrow" panose="020B0606020202030204" pitchFamily="34" charset="0"/>
                <a:cs typeface="Arial" charset="0"/>
              </a:rPr>
              <a:t>.</a:t>
            </a:r>
          </a:p>
        </p:txBody>
      </p:sp>
    </p:spTree>
    <p:extLst>
      <p:ext uri="{BB962C8B-B14F-4D97-AF65-F5344CB8AC3E}">
        <p14:creationId xmlns:p14="http://schemas.microsoft.com/office/powerpoint/2010/main" val="56188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Pemikiran</a:t>
            </a:r>
            <a:r>
              <a:rPr lang="en-US" altLang="ko-KR" sz="2800" b="1" dirty="0">
                <a:solidFill>
                  <a:srgbClr val="FFFF00"/>
                </a:solidFill>
                <a:latin typeface="Arial Narrow" panose="020B0606020202030204" pitchFamily="34" charset="0"/>
              </a:rPr>
              <a:t> Abraham Kuyper</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Anugerah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sebagai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Sarana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Pengekangan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2330009"/>
            <a:ext cx="6120680" cy="3693319"/>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sz="1600" dirty="0">
                <a:solidFill>
                  <a:prstClr val="black"/>
                </a:solidFill>
                <a:latin typeface="Arial Narrow" panose="020B0606020202030204" pitchFamily="34" charset="0"/>
                <a:cs typeface="Arial" charset="0"/>
              </a:rPr>
              <a:t>Kuyper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pandangannya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mengenai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umum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atau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Allah </a:t>
            </a:r>
            <a:r>
              <a:rPr lang="en-US" sz="1600" dirty="0" err="1">
                <a:solidFill>
                  <a:prstClr val="black"/>
                </a:solidFill>
                <a:latin typeface="Arial Narrow" panose="020B0606020202030204" pitchFamily="34" charset="0"/>
                <a:cs typeface="Arial" charset="0"/>
              </a:rPr>
              <a:t>bagi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semua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ajaran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merupakan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bagian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tak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terpisahkan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doktrin</a:t>
            </a:r>
            <a:r>
              <a:rPr lang="en-US" sz="1600" dirty="0">
                <a:solidFill>
                  <a:prstClr val="black"/>
                </a:solidFill>
                <a:latin typeface="Arial Narrow" panose="020B0606020202030204" pitchFamily="34" charset="0"/>
                <a:cs typeface="Arial" charset="0"/>
              </a:rPr>
              <a:t> Reformed. </a:t>
            </a:r>
            <a:r>
              <a:rPr lang="en-US" sz="1600" dirty="0" err="1">
                <a:solidFill>
                  <a:prstClr val="black"/>
                </a:solidFill>
                <a:latin typeface="Arial Narrow" panose="020B0606020202030204" pitchFamily="34" charset="0"/>
                <a:cs typeface="Arial" charset="0"/>
              </a:rPr>
              <a:t>Ajaran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muncul</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suatu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pengakuan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karakter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dosa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mematikan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bukan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suatu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upaya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merelatifkan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luasnya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kerusakan</a:t>
            </a:r>
            <a:r>
              <a:rPr lang="en-US" sz="16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600" dirty="0">
                <a:solidFill>
                  <a:prstClr val="black"/>
                </a:solidFill>
                <a:latin typeface="Arial Narrow" panose="020B0606020202030204" pitchFamily="34" charset="0"/>
                <a:cs typeface="Arial" charset="0"/>
              </a:rPr>
              <a:t>Kuyper </a:t>
            </a:r>
            <a:r>
              <a:rPr lang="en-US" sz="1600" dirty="0" err="1">
                <a:solidFill>
                  <a:prstClr val="black"/>
                </a:solidFill>
                <a:latin typeface="Arial Narrow" panose="020B0606020202030204" pitchFamily="34" charset="0"/>
                <a:cs typeface="Arial" charset="0"/>
              </a:rPr>
              <a:t>terpikat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dengan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keindahan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prestasi-prestasi</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memukau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luar</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gereja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Menurutnya</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fakta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tak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terbantahkan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menempatkan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dihadapan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suatu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dilema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antara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menyangkal</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semua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prestasi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tersebut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atau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melihat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bahwa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jatuh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seutuhnya</a:t>
            </a:r>
            <a:r>
              <a:rPr lang="en-US" sz="1600" dirty="0">
                <a:solidFill>
                  <a:prstClr val="black"/>
                </a:solidFill>
                <a:latin typeface="Arial Narrow" panose="020B0606020202030204" pitchFamily="34" charset="0"/>
                <a:cs typeface="Arial" charset="0"/>
              </a:rPr>
              <a:t>. </a:t>
            </a:r>
          </a:p>
          <a:p>
            <a:pPr marL="236538" indent="-236538" algn="just">
              <a:spcBef>
                <a:spcPts val="600"/>
              </a:spcBef>
              <a:buFont typeface="Wingdings" panose="05000000000000000000" pitchFamily="2" charset="2"/>
              <a:buChar char="§"/>
            </a:pPr>
            <a:r>
              <a:rPr lang="en-US" sz="1600" dirty="0" err="1">
                <a:solidFill>
                  <a:prstClr val="black"/>
                </a:solidFill>
                <a:latin typeface="Arial Narrow" panose="020B0606020202030204" pitchFamily="34" charset="0"/>
                <a:cs typeface="Arial" charset="0"/>
              </a:rPr>
              <a:t>Tetapi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doktrin</a:t>
            </a:r>
            <a:r>
              <a:rPr lang="en-US" sz="1600" dirty="0">
                <a:solidFill>
                  <a:prstClr val="black"/>
                </a:solidFill>
                <a:latin typeface="Arial Narrow" panose="020B0606020202030204" pitchFamily="34" charset="0"/>
                <a:cs typeface="Arial" charset="0"/>
              </a:rPr>
              <a:t> Reformed </a:t>
            </a:r>
            <a:r>
              <a:rPr lang="en-US" sz="1600" dirty="0" err="1">
                <a:solidFill>
                  <a:prstClr val="black"/>
                </a:solidFill>
                <a:latin typeface="Arial Narrow" panose="020B0606020202030204" pitchFamily="34" charset="0"/>
                <a:cs typeface="Arial" charset="0"/>
              </a:rPr>
              <a:t>menolak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memilih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alternatif</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manapun</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satu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sisi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mungkin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bisa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disanggah</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sisi</a:t>
            </a:r>
            <a:r>
              <a:rPr lang="en-US" sz="1600" dirty="0">
                <a:solidFill>
                  <a:prstClr val="black"/>
                </a:solidFill>
                <a:latin typeface="Arial Narrow" panose="020B0606020202030204" pitchFamily="34" charset="0"/>
                <a:cs typeface="Arial" charset="0"/>
              </a:rPr>
              <a:t> lain '</a:t>
            </a:r>
            <a:r>
              <a:rPr lang="en-US" sz="1600" dirty="0" err="1">
                <a:solidFill>
                  <a:prstClr val="black"/>
                </a:solidFill>
                <a:latin typeface="Arial Narrow" panose="020B0606020202030204" pitchFamily="34" charset="0"/>
                <a:cs typeface="Arial" charset="0"/>
              </a:rPr>
              <a:t>ketotalan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kerusakan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mungkin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dikurangi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Hanya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satu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solusi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yaitu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bahwa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tengah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bekerja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bahkan</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telah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jatuh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mengekang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penghancuran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melekat</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dosa</a:t>
            </a:r>
            <a:r>
              <a:rPr lang="en-US" sz="1600" dirty="0">
                <a:solidFill>
                  <a:prstClr val="black"/>
                </a:solidFill>
                <a:latin typeface="Arial Narrow" panose="020B0606020202030204" pitchFamily="34" charset="0"/>
                <a:cs typeface="Arial" charset="0"/>
              </a:rPr>
              <a:t>.</a:t>
            </a:r>
          </a:p>
        </p:txBody>
      </p:sp>
    </p:spTree>
    <p:extLst>
      <p:ext uri="{BB962C8B-B14F-4D97-AF65-F5344CB8AC3E}">
        <p14:creationId xmlns:p14="http://schemas.microsoft.com/office/powerpoint/2010/main" val="6671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Pemikiran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Schilder</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Anugerah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sebagai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Sarana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Pengekangan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2291537"/>
            <a:ext cx="6120680" cy="3770263"/>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en-US" sz="1600" dirty="0" err="1">
                <a:solidFill>
                  <a:prstClr val="black"/>
                </a:solidFill>
                <a:latin typeface="Arial Narrow" panose="020B0606020202030204" pitchFamily="34" charset="0"/>
                <a:cs typeface="Arial" charset="0"/>
              </a:rPr>
              <a:t>Meskipun</a:t>
            </a:r>
            <a:r>
              <a:rPr lang="en-US" sz="1600" dirty="0">
                <a:solidFill>
                  <a:prstClr val="black"/>
                </a:solidFill>
                <a:latin typeface="Arial Narrow" panose="020B0606020202030204" pitchFamily="34" charset="0"/>
                <a:cs typeface="Arial" charset="0"/>
              </a:rPr>
              <a:t> Allah </a:t>
            </a:r>
            <a:r>
              <a:rPr lang="en-US" sz="1600" dirty="0" err="1">
                <a:solidFill>
                  <a:prstClr val="black"/>
                </a:solidFill>
                <a:latin typeface="Arial Narrow" panose="020B0606020202030204" pitchFamily="34" charset="0"/>
                <a:cs typeface="Arial" charset="0"/>
              </a:rPr>
              <a:t>murka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terhadap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keberdosaan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kesabaran</a:t>
            </a:r>
            <a:r>
              <a:rPr lang="en-US" sz="1600" dirty="0">
                <a:solidFill>
                  <a:prstClr val="black"/>
                </a:solidFill>
                <a:latin typeface="Arial Narrow" panose="020B0606020202030204" pitchFamily="34" charset="0"/>
                <a:cs typeface="Arial" charset="0"/>
              </a:rPr>
              <a:t>-Nya </a:t>
            </a:r>
            <a:r>
              <a:rPr lang="en-US" sz="1600" dirty="0" err="1">
                <a:solidFill>
                  <a:prstClr val="black"/>
                </a:solidFill>
                <a:latin typeface="Arial Narrow" panose="020B0606020202030204" pitchFamily="34" charset="0"/>
                <a:cs typeface="Arial" charset="0"/>
              </a:rPr>
              <a:t>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tetap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bermurah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hati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kepada</a:t>
            </a:r>
            <a:r>
              <a:rPr lang="en-US" sz="1600" dirty="0">
                <a:solidFill>
                  <a:prstClr val="black"/>
                </a:solidFill>
                <a:latin typeface="Arial Narrow" panose="020B0606020202030204" pitchFamily="34" charset="0"/>
                <a:cs typeface="Arial" charset="0"/>
              </a:rPr>
              <a:t> dunia yang </a:t>
            </a:r>
            <a:r>
              <a:rPr lang="en-US" sz="1600" dirty="0" err="1">
                <a:solidFill>
                  <a:prstClr val="black"/>
                </a:solidFill>
                <a:latin typeface="Arial Narrow" panose="020B0606020202030204" pitchFamily="34" charset="0"/>
                <a:cs typeface="Arial" charset="0"/>
              </a:rPr>
              <a:t>telah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jatuh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melakukan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baik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bagi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600" dirty="0">
                <a:solidFill>
                  <a:prstClr val="black"/>
                </a:solidFill>
                <a:latin typeface="Arial Narrow" panose="020B0606020202030204" pitchFamily="34" charset="0"/>
                <a:cs typeface="Arial" charset="0"/>
              </a:rPr>
              <a:t>Allah </a:t>
            </a:r>
            <a:r>
              <a:rPr lang="en-US" sz="1600" dirty="0" err="1">
                <a:solidFill>
                  <a:prstClr val="black"/>
                </a:solidFill>
                <a:latin typeface="Arial Narrow" panose="020B0606020202030204" pitchFamily="34" charset="0"/>
                <a:cs typeface="Arial" charset="0"/>
              </a:rPr>
              <a:t>menyebabkan</a:t>
            </a:r>
            <a:r>
              <a:rPr lang="en-US" sz="1600" dirty="0">
                <a:solidFill>
                  <a:prstClr val="black"/>
                </a:solidFill>
                <a:latin typeface="Arial Narrow" panose="020B0606020202030204" pitchFamily="34" charset="0"/>
                <a:cs typeface="Arial" charset="0"/>
              </a:rPr>
              <a:t> agar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manusia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tetap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sedikit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sisa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karunia-karunia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asli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penciptaan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tertentu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meskipun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terang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tidak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memadai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bagi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keselamatan</a:t>
            </a:r>
            <a:r>
              <a:rPr lang="en-US" sz="16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600" dirty="0" err="1">
                <a:solidFill>
                  <a:prstClr val="black"/>
                </a:solidFill>
                <a:latin typeface="Arial Narrow" panose="020B0606020202030204" pitchFamily="34" charset="0"/>
                <a:cs typeface="Arial" charset="0"/>
              </a:rPr>
              <a:t>Sisa-sisa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berkat-berkat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berfungsi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mengekang</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dosa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untuk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sementara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waktu</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sehingga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berbagai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kemungkinan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diberikan</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ciptaan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asli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tetap</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bisa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berkembang</a:t>
            </a:r>
            <a:r>
              <a:rPr lang="en-US" sz="1600" dirty="0">
                <a:solidFill>
                  <a:prstClr val="black"/>
                </a:solidFill>
                <a:latin typeface="Arial Narrow" panose="020B0606020202030204" pitchFamily="34" charset="0"/>
                <a:cs typeface="Arial" charset="0"/>
              </a:rPr>
              <a:t> di </a:t>
            </a:r>
            <a:r>
              <a:rPr lang="en-US" sz="1600" dirty="0" err="1">
                <a:solidFill>
                  <a:prstClr val="black"/>
                </a:solidFill>
                <a:latin typeface="Arial Narrow" panose="020B0606020202030204" pitchFamily="34" charset="0"/>
                <a:cs typeface="Arial" charset="0"/>
              </a:rPr>
              <a:t>dalam</a:t>
            </a:r>
            <a:r>
              <a:rPr lang="en-US" sz="1600" dirty="0">
                <a:solidFill>
                  <a:prstClr val="black"/>
                </a:solidFill>
                <a:latin typeface="Arial Narrow" panose="020B0606020202030204" pitchFamily="34" charset="0"/>
                <a:cs typeface="Arial" charset="0"/>
              </a:rPr>
              <a:t> dunia yang </a:t>
            </a:r>
            <a:r>
              <a:rPr lang="en-US" sz="1600" dirty="0" err="1">
                <a:solidFill>
                  <a:prstClr val="black"/>
                </a:solidFill>
                <a:latin typeface="Arial Narrow" panose="020B0606020202030204" pitchFamily="34" charset="0"/>
                <a:cs typeface="Arial" charset="0"/>
              </a:rPr>
              <a:t>berdosa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a:t>
            </a:r>
          </a:p>
          <a:p>
            <a:pPr marL="236538" indent="-236538" algn="just">
              <a:spcBef>
                <a:spcPts val="600"/>
              </a:spcBef>
              <a:buFont typeface="Wingdings" panose="05000000000000000000" pitchFamily="2" charset="2"/>
              <a:buChar char="§"/>
            </a:pPr>
            <a:r>
              <a:rPr lang="en-US" sz="1600" dirty="0" err="1">
                <a:solidFill>
                  <a:prstClr val="black"/>
                </a:solidFill>
                <a:latin typeface="Arial Narrow" panose="020B0606020202030204" pitchFamily="34" charset="0"/>
                <a:cs typeface="Arial" charset="0"/>
              </a:rPr>
              <a:t>Dengan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cara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Allah </a:t>
            </a:r>
            <a:r>
              <a:rPr lang="en-US" sz="1600" dirty="0" err="1">
                <a:solidFill>
                  <a:prstClr val="black"/>
                </a:solidFill>
                <a:latin typeface="Arial Narrow" panose="020B0606020202030204" pitchFamily="34" charset="0"/>
                <a:cs typeface="Arial" charset="0"/>
              </a:rPr>
              <a:t>menunjukkan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kebaikan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tak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layak</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diterima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mereka</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jahat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baik</a:t>
            </a:r>
            <a:r>
              <a:rPr lang="en-US" sz="1600" dirty="0">
                <a:solidFill>
                  <a:prstClr val="black"/>
                </a:solidFill>
                <a:latin typeface="Arial Narrow" panose="020B0606020202030204" pitchFamily="34" charset="0"/>
                <a:cs typeface="Arial" charset="0"/>
              </a:rPr>
              <a:t> - </a:t>
            </a:r>
            <a:r>
              <a:rPr lang="en-US" sz="1600" dirty="0" err="1">
                <a:solidFill>
                  <a:prstClr val="black"/>
                </a:solidFill>
                <a:latin typeface="Arial Narrow" panose="020B0606020202030204" pitchFamily="34" charset="0"/>
                <a:cs typeface="Arial" charset="0"/>
              </a:rPr>
              <a:t>kebaikan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kita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sebut</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umum</a:t>
            </a:r>
            <a:r>
              <a:rPr lang="en-US" sz="1600" dirty="0">
                <a:solidFill>
                  <a:prstClr val="black"/>
                </a:solidFill>
                <a:latin typeface="Arial Narrow" panose="020B0606020202030204" pitchFamily="34" charset="0"/>
                <a:cs typeface="Arial" charset="0"/>
              </a:rPr>
              <a:t> (</a:t>
            </a:r>
            <a:r>
              <a:rPr lang="en-US" sz="1600" i="1" dirty="0" err="1">
                <a:solidFill>
                  <a:prstClr val="black"/>
                </a:solidFill>
                <a:latin typeface="Arial Narrow" panose="020B0606020202030204" pitchFamily="34" charset="0"/>
                <a:cs typeface="Arial" charset="0"/>
              </a:rPr>
              <a:t>algemeene</a:t>
            </a:r>
            <a:r>
              <a:rPr lang="en-US" sz="1600" i="1" dirty="0">
                <a:solidFill>
                  <a:prstClr val="black"/>
                </a:solidFill>
                <a:latin typeface="Arial Narrow" panose="020B0606020202030204" pitchFamily="34" charset="0"/>
                <a:cs typeface="Arial" charset="0"/>
              </a:rPr>
              <a:t> </a:t>
            </a:r>
            <a:r>
              <a:rPr lang="en-US" sz="1600" i="1" dirty="0" err="1">
                <a:solidFill>
                  <a:prstClr val="black"/>
                </a:solidFill>
                <a:latin typeface="Arial Narrow" panose="020B0606020202030204" pitchFamily="34" charset="0"/>
                <a:cs typeface="Arial" charset="0"/>
              </a:rPr>
              <a:t>genade</a:t>
            </a:r>
            <a:r>
              <a:rPr lang="en-US" sz="1600" i="1"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atau</a:t>
            </a:r>
            <a:r>
              <a:rPr lang="en-US" sz="1600" dirty="0">
                <a:solidFill>
                  <a:prstClr val="black"/>
                </a:solidFill>
                <a:latin typeface="Arial Narrow" panose="020B0606020202030204" pitchFamily="34" charset="0"/>
                <a:cs typeface="Arial" charset="0"/>
              </a:rPr>
              <a:t> </a:t>
            </a:r>
            <a:r>
              <a:rPr lang="en-US" sz="1600" i="1" dirty="0" err="1">
                <a:solidFill>
                  <a:prstClr val="black"/>
                </a:solidFill>
                <a:latin typeface="Arial Narrow" panose="020B0606020202030204" pitchFamily="34" charset="0"/>
                <a:cs typeface="Arial" charset="0"/>
              </a:rPr>
              <a:t>gemeene</a:t>
            </a:r>
            <a:r>
              <a:rPr lang="en-US" sz="1600" i="1" dirty="0">
                <a:solidFill>
                  <a:prstClr val="black"/>
                </a:solidFill>
                <a:latin typeface="Arial Narrow" panose="020B0606020202030204" pitchFamily="34" charset="0"/>
                <a:cs typeface="Arial" charset="0"/>
              </a:rPr>
              <a:t> </a:t>
            </a:r>
            <a:r>
              <a:rPr lang="en-US" sz="1600" i="1" dirty="0" err="1">
                <a:solidFill>
                  <a:prstClr val="black"/>
                </a:solidFill>
                <a:latin typeface="Arial Narrow" panose="020B0606020202030204" pitchFamily="34" charset="0"/>
                <a:cs typeface="Arial" charset="0"/>
              </a:rPr>
              <a:t>gratie</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tetapi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ini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harus</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dibedakan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dari</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anugerah</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menyelamatkan</a:t>
            </a:r>
            <a:r>
              <a:rPr lang="en-US" sz="1600" dirty="0">
                <a:solidFill>
                  <a:prstClr val="black"/>
                </a:solidFill>
                <a:latin typeface="Arial Narrow" panose="020B0606020202030204" pitchFamily="34" charset="0"/>
                <a:cs typeface="Arial" charset="0"/>
              </a:rPr>
              <a:t>, yang </a:t>
            </a:r>
            <a:r>
              <a:rPr lang="en-US" sz="1600" dirty="0" err="1">
                <a:solidFill>
                  <a:prstClr val="black"/>
                </a:solidFill>
                <a:latin typeface="Arial Narrow" panose="020B0606020202030204" pitchFamily="34" charset="0"/>
                <a:cs typeface="Arial" charset="0"/>
              </a:rPr>
              <a:t>ditunjukkan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kepada</a:t>
            </a:r>
            <a:r>
              <a:rPr lang="en-US" sz="1600" dirty="0">
                <a:solidFill>
                  <a:prstClr val="black"/>
                </a:solidFill>
                <a:latin typeface="Arial Narrow" panose="020B0606020202030204" pitchFamily="34" charset="0"/>
                <a:cs typeface="Arial" charset="0"/>
              </a:rPr>
              <a:t> orang-orang yang </a:t>
            </a:r>
            <a:r>
              <a:rPr lang="en-US" sz="1600" dirty="0" err="1">
                <a:solidFill>
                  <a:prstClr val="black"/>
                </a:solidFill>
                <a:latin typeface="Arial Narrow" panose="020B0606020202030204" pitchFamily="34" charset="0"/>
                <a:cs typeface="Arial" charset="0"/>
              </a:rPr>
              <a:t>telah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diberikan</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kepada</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Kristus</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oleh</a:t>
            </a:r>
            <a:r>
              <a:rPr lang="en-US" sz="1600" dirty="0">
                <a:solidFill>
                  <a:prstClr val="black"/>
                </a:solidFill>
                <a:latin typeface="Arial Narrow" panose="020B0606020202030204" pitchFamily="34" charset="0"/>
                <a:cs typeface="Arial" charset="0"/>
              </a:rPr>
              <a:t> </a:t>
            </a:r>
            <a:r>
              <a:rPr lang="en-US" sz="1600" dirty="0" err="1">
                <a:solidFill>
                  <a:prstClr val="black"/>
                </a:solidFill>
                <a:latin typeface="Arial Narrow" panose="020B0606020202030204" pitchFamily="34" charset="0"/>
                <a:cs typeface="Arial" charset="0"/>
              </a:rPr>
              <a:t>Bapa</a:t>
            </a:r>
            <a:r>
              <a:rPr lang="en-US" sz="1600" dirty="0">
                <a:solidFill>
                  <a:prstClr val="black"/>
                </a:solidFill>
                <a:latin typeface="Arial Narrow" panose="020B0606020202030204" pitchFamily="34" charset="0"/>
                <a:cs typeface="Arial" charset="0"/>
              </a:rPr>
              <a:t>.</a:t>
            </a:r>
          </a:p>
        </p:txBody>
      </p:sp>
    </p:spTree>
    <p:extLst>
      <p:ext uri="{BB962C8B-B14F-4D97-AF65-F5344CB8AC3E}">
        <p14:creationId xmlns:p14="http://schemas.microsoft.com/office/powerpoint/2010/main" val="41388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2916</TotalTime>
  <Words>1877</Words>
  <Application>Microsoft Office PowerPoint</Application>
  <PresentationFormat>On-screen Show (4:3)</PresentationFormat>
  <Paragraphs>63</Paragraphs>
  <Slides>13</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 Unicode MS</vt:lpstr>
      <vt:lpstr>맑은 고딕</vt: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279</cp:revision>
  <dcterms:created xsi:type="dcterms:W3CDTF">2015-04-14T03:07:57Z</dcterms:created>
  <dcterms:modified xsi:type="dcterms:W3CDTF">2019-02-05T15:32:04Z</dcterms:modified>
</cp:coreProperties>
</file>